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6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5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7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8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05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1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24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1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35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6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6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47F9B-DDAA-4D75-81CF-B29CFA648326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2AE0-23BB-4F48-A270-BFD09D165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1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5004652" y="2721114"/>
            <a:ext cx="23005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Personnel</a:t>
            </a:r>
          </a:p>
        </p:txBody>
      </p:sp>
    </p:spTree>
    <p:extLst>
      <p:ext uri="{BB962C8B-B14F-4D97-AF65-F5344CB8AC3E}">
        <p14:creationId xmlns:p14="http://schemas.microsoft.com/office/powerpoint/2010/main" val="323364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4448366" y="0"/>
            <a:ext cx="2374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Personnel 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D78C23E-D757-2A42-AC26-6238B898E120}"/>
              </a:ext>
            </a:extLst>
          </p:cNvPr>
          <p:cNvSpPr txBox="1"/>
          <p:nvPr/>
        </p:nvSpPr>
        <p:spPr>
          <a:xfrm>
            <a:off x="903514" y="914400"/>
            <a:ext cx="6647974" cy="50353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Employee First Name					</a:t>
            </a:r>
          </a:p>
          <a:p>
            <a:pPr>
              <a:lnSpc>
                <a:spcPct val="150000"/>
              </a:lnSpc>
            </a:pPr>
            <a:r>
              <a:rPr lang="en-US" b="1" dirty="0"/>
              <a:t>Employee Last Name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Department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Minimum Years Experience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New York Position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Clinical Laboratory Position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Title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Degree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Unsigned Documents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Missing Documents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1C51396-7E60-504E-B2A7-85B8EB325359}"/>
              </a:ext>
            </a:extLst>
          </p:cNvPr>
          <p:cNvSpPr/>
          <p:nvPr/>
        </p:nvSpPr>
        <p:spPr>
          <a:xfrm>
            <a:off x="979716" y="5370895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231241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3980280" y="76200"/>
            <a:ext cx="3361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Personnel Search Results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3CC20E08-9CDD-5242-AAC3-4658FE611C3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08742" y="893838"/>
          <a:ext cx="1043214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44">
                  <a:extLst>
                    <a:ext uri="{9D8B030D-6E8A-4147-A177-3AD203B41FA5}">
                      <a16:colId xmlns:a16="http://schemas.microsoft.com/office/drawing/2014/main" xmlns="" val="2589385310"/>
                    </a:ext>
                  </a:extLst>
                </a:gridCol>
                <a:gridCol w="1883228">
                  <a:extLst>
                    <a:ext uri="{9D8B030D-6E8A-4147-A177-3AD203B41FA5}">
                      <a16:colId xmlns:a16="http://schemas.microsoft.com/office/drawing/2014/main" xmlns="" val="3440196259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xmlns="" val="549436197"/>
                    </a:ext>
                  </a:extLst>
                </a:gridCol>
                <a:gridCol w="2100942">
                  <a:extLst>
                    <a:ext uri="{9D8B030D-6E8A-4147-A177-3AD203B41FA5}">
                      <a16:colId xmlns:a16="http://schemas.microsoft.com/office/drawing/2014/main" xmlns="" val="4002394114"/>
                    </a:ext>
                  </a:extLst>
                </a:gridCol>
                <a:gridCol w="2079172">
                  <a:extLst>
                    <a:ext uri="{9D8B030D-6E8A-4147-A177-3AD203B41FA5}">
                      <a16:colId xmlns:a16="http://schemas.microsoft.com/office/drawing/2014/main" xmlns="" val="392207502"/>
                    </a:ext>
                  </a:extLst>
                </a:gridCol>
                <a:gridCol w="2558144">
                  <a:extLst>
                    <a:ext uri="{9D8B030D-6E8A-4147-A177-3AD203B41FA5}">
                      <a16:colId xmlns:a16="http://schemas.microsoft.com/office/drawing/2014/main" xmlns="" val="354430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of Hire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NY State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Clinical Lab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823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O’Connor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12/18/2018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Laboratory Accessioner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1593807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97EC3E9-C975-E442-A4EC-FCEBDC3BE032}"/>
              </a:ext>
            </a:extLst>
          </p:cNvPr>
          <p:cNvSpPr/>
          <p:nvPr/>
        </p:nvSpPr>
        <p:spPr>
          <a:xfrm>
            <a:off x="1008742" y="1991491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Select</a:t>
            </a:r>
          </a:p>
        </p:txBody>
      </p:sp>
    </p:spTree>
    <p:extLst>
      <p:ext uri="{BB962C8B-B14F-4D97-AF65-F5344CB8AC3E}">
        <p14:creationId xmlns:p14="http://schemas.microsoft.com/office/powerpoint/2010/main" val="222468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96423F0-96EB-4449-9B1E-7213006FD9E3}"/>
              </a:ext>
            </a:extLst>
          </p:cNvPr>
          <p:cNvSpPr txBox="1"/>
          <p:nvPr/>
        </p:nvSpPr>
        <p:spPr>
          <a:xfrm>
            <a:off x="4427565" y="57089"/>
            <a:ext cx="2622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Personnel Details View</a:t>
            </a:r>
          </a:p>
        </p:txBody>
      </p:sp>
      <p:sp>
        <p:nvSpPr>
          <p:cNvPr id="5" name="Folded Corner 4">
            <a:extLst>
              <a:ext uri="{FF2B5EF4-FFF2-40B4-BE49-F238E27FC236}">
                <a16:creationId xmlns:a16="http://schemas.microsoft.com/office/drawing/2014/main" xmlns="" id="{DB87F8A6-FD87-0743-A56B-20C2E3614876}"/>
              </a:ext>
            </a:extLst>
          </p:cNvPr>
          <p:cNvSpPr/>
          <p:nvPr/>
        </p:nvSpPr>
        <p:spPr>
          <a:xfrm>
            <a:off x="6929696" y="1012371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lded Corner 5">
            <a:extLst>
              <a:ext uri="{FF2B5EF4-FFF2-40B4-BE49-F238E27FC236}">
                <a16:creationId xmlns:a16="http://schemas.microsoft.com/office/drawing/2014/main" xmlns="" id="{1B390290-AECC-3A42-9988-1058E0BEC420}"/>
              </a:ext>
            </a:extLst>
          </p:cNvPr>
          <p:cNvSpPr/>
          <p:nvPr/>
        </p:nvSpPr>
        <p:spPr>
          <a:xfrm>
            <a:off x="7992744" y="1012371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0BA4694-8752-8F41-BB54-AC94955B75D4}"/>
              </a:ext>
            </a:extLst>
          </p:cNvPr>
          <p:cNvSpPr txBox="1"/>
          <p:nvPr/>
        </p:nvSpPr>
        <p:spPr>
          <a:xfrm>
            <a:off x="6335733" y="643039"/>
            <a:ext cx="1142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Credentials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92F2A8C-EFAC-1A44-87DF-DEFA3590E845}"/>
              </a:ext>
            </a:extLst>
          </p:cNvPr>
          <p:cNvSpPr txBox="1"/>
          <p:nvPr/>
        </p:nvSpPr>
        <p:spPr>
          <a:xfrm>
            <a:off x="6821532" y="1600200"/>
            <a:ext cx="708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Diploma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F40DFEF-423D-5D4F-A399-C2CC6DBAB002}"/>
              </a:ext>
            </a:extLst>
          </p:cNvPr>
          <p:cNvSpPr txBox="1"/>
          <p:nvPr/>
        </p:nvSpPr>
        <p:spPr>
          <a:xfrm>
            <a:off x="7787492" y="1600200"/>
            <a:ext cx="860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Transcripts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58E13E1-ABED-7B4D-97CC-9C3FA95CA648}"/>
              </a:ext>
            </a:extLst>
          </p:cNvPr>
          <p:cNvSpPr txBox="1"/>
          <p:nvPr/>
        </p:nvSpPr>
        <p:spPr>
          <a:xfrm>
            <a:off x="599478" y="675696"/>
            <a:ext cx="4608954" cy="432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938338" algn="l"/>
              </a:tabLst>
            </a:pPr>
            <a:r>
              <a:rPr lang="en-US" sz="1600" b="1" dirty="0"/>
              <a:t>Name	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O’Connor, Megan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College/University 	</a:t>
            </a:r>
            <a:r>
              <a:rPr lang="en-US" sz="1600" dirty="0"/>
              <a:t>Stanford University (05/2017)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Degree:	</a:t>
            </a:r>
            <a:r>
              <a:rPr lang="en-US" sz="1600" dirty="0"/>
              <a:t>Biochemistry,</a:t>
            </a:r>
            <a:r>
              <a:rPr lang="en-US" sz="1600" b="1" dirty="0"/>
              <a:t> </a:t>
            </a:r>
            <a:r>
              <a:rPr lang="en-US" sz="1600" dirty="0"/>
              <a:t>B.S. 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Hired Date	</a:t>
            </a:r>
            <a:r>
              <a:rPr lang="en-US" sz="1600" dirty="0"/>
              <a:t>12/18/2018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Termination Date 	</a:t>
            </a:r>
            <a:r>
              <a:rPr lang="en-US" sz="1600" dirty="0"/>
              <a:t>N/A</a:t>
            </a:r>
          </a:p>
          <a:p>
            <a:endParaRPr lang="en-US" sz="1100" b="1" dirty="0"/>
          </a:p>
          <a:p>
            <a:r>
              <a:rPr lang="en-US" sz="1600" b="1" dirty="0"/>
              <a:t>Color Blindness Test</a:t>
            </a:r>
            <a:r>
              <a:rPr lang="en-US" sz="1400" b="1" dirty="0"/>
              <a:t>  	    </a:t>
            </a:r>
            <a:r>
              <a:rPr lang="en-US" sz="1400" u="sng" dirty="0">
                <a:solidFill>
                  <a:schemeClr val="accent1">
                    <a:lumMod val="75000"/>
                  </a:schemeClr>
                </a:solidFill>
              </a:rPr>
              <a:t>12/18/2018</a:t>
            </a:r>
            <a:r>
              <a:rPr lang="en-US" b="1" dirty="0"/>
              <a:t> </a:t>
            </a:r>
          </a:p>
          <a:p>
            <a:pPr>
              <a:tabLst>
                <a:tab pos="1995488" algn="l"/>
              </a:tabLst>
            </a:pPr>
            <a:r>
              <a:rPr lang="en-US" sz="1600" b="1" dirty="0"/>
              <a:t>Years Experience</a:t>
            </a:r>
            <a:r>
              <a:rPr lang="en-US" b="1" dirty="0"/>
              <a:t>	</a:t>
            </a:r>
            <a:r>
              <a:rPr lang="en-US" dirty="0"/>
              <a:t>2</a:t>
            </a:r>
            <a:endParaRPr lang="en-US" b="1" dirty="0"/>
          </a:p>
          <a:p>
            <a:endParaRPr lang="en-US" sz="1600" b="1" dirty="0"/>
          </a:p>
          <a:p>
            <a:r>
              <a:rPr lang="en-US" sz="1600" b="1" dirty="0"/>
              <a:t>New York Positions</a:t>
            </a:r>
          </a:p>
          <a:p>
            <a:endParaRPr lang="en-US" sz="20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r>
              <a:rPr lang="en-US" sz="1600" b="1" dirty="0"/>
              <a:t>Clinical Laboratory Positions</a:t>
            </a:r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xmlns="" id="{FD51BFB6-481D-0E49-8731-677302875984}"/>
              </a:ext>
            </a:extLst>
          </p:cNvPr>
          <p:cNvSpPr/>
          <p:nvPr/>
        </p:nvSpPr>
        <p:spPr>
          <a:xfrm>
            <a:off x="6929696" y="2517382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xmlns="" id="{FF367FDA-59DA-6140-B41A-CF57DDD2080F}"/>
              </a:ext>
            </a:extLst>
          </p:cNvPr>
          <p:cNvSpPr/>
          <p:nvPr/>
        </p:nvSpPr>
        <p:spPr>
          <a:xfrm>
            <a:off x="7996535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A78166D-AC56-AD4F-9BE2-9A44FA1A7308}"/>
              </a:ext>
            </a:extLst>
          </p:cNvPr>
          <p:cNvSpPr txBox="1"/>
          <p:nvPr/>
        </p:nvSpPr>
        <p:spPr>
          <a:xfrm>
            <a:off x="6335733" y="2148050"/>
            <a:ext cx="3354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Laboratory Competency Assessments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69CD9F6-8B8D-4F44-ADC5-0E289C18E71F}"/>
              </a:ext>
            </a:extLst>
          </p:cNvPr>
          <p:cNvSpPr txBox="1"/>
          <p:nvPr/>
        </p:nvSpPr>
        <p:spPr>
          <a:xfrm>
            <a:off x="6632784" y="3105211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Annual Req</a:t>
            </a:r>
          </a:p>
          <a:p>
            <a:pPr algn="ctr"/>
            <a:r>
              <a:rPr lang="en-US" sz="1200" dirty="0"/>
              <a:t>&lt; 10/10/2019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C37A7B4-5D83-4443-AC82-8EA447396696}"/>
              </a:ext>
            </a:extLst>
          </p:cNvPr>
          <p:cNvSpPr txBox="1"/>
          <p:nvPr/>
        </p:nvSpPr>
        <p:spPr>
          <a:xfrm>
            <a:off x="7755729" y="3105211"/>
            <a:ext cx="931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Advanced</a:t>
            </a:r>
          </a:p>
          <a:p>
            <a:pPr algn="ctr"/>
            <a:r>
              <a:rPr lang="en-US" sz="1200" dirty="0"/>
              <a:t>10/14/2018</a:t>
            </a:r>
          </a:p>
        </p:txBody>
      </p:sp>
      <p:sp>
        <p:nvSpPr>
          <p:cNvPr id="17" name="Folded Corner 16">
            <a:extLst>
              <a:ext uri="{FF2B5EF4-FFF2-40B4-BE49-F238E27FC236}">
                <a16:creationId xmlns:a16="http://schemas.microsoft.com/office/drawing/2014/main" xmlns="" id="{F4FA726B-C5C3-D940-BE53-0AD1C76FA459}"/>
              </a:ext>
            </a:extLst>
          </p:cNvPr>
          <p:cNvSpPr/>
          <p:nvPr/>
        </p:nvSpPr>
        <p:spPr>
          <a:xfrm>
            <a:off x="9118110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412A01B-4EE9-F44D-AE4E-C4C9042268F2}"/>
              </a:ext>
            </a:extLst>
          </p:cNvPr>
          <p:cNvSpPr txBox="1"/>
          <p:nvPr/>
        </p:nvSpPr>
        <p:spPr>
          <a:xfrm>
            <a:off x="8916577" y="3105211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Initial</a:t>
            </a:r>
          </a:p>
          <a:p>
            <a:pPr algn="ctr"/>
            <a:r>
              <a:rPr lang="en-US" sz="1200" dirty="0"/>
              <a:t>3/16/2018</a:t>
            </a:r>
          </a:p>
        </p:txBody>
      </p:sp>
      <p:sp>
        <p:nvSpPr>
          <p:cNvPr id="20" name="Folded Corner 19">
            <a:extLst>
              <a:ext uri="{FF2B5EF4-FFF2-40B4-BE49-F238E27FC236}">
                <a16:creationId xmlns:a16="http://schemas.microsoft.com/office/drawing/2014/main" xmlns="" id="{00E6980A-985C-A243-9A1B-1BC4FAD95709}"/>
              </a:ext>
            </a:extLst>
          </p:cNvPr>
          <p:cNvSpPr/>
          <p:nvPr/>
        </p:nvSpPr>
        <p:spPr>
          <a:xfrm>
            <a:off x="6929696" y="4135965"/>
            <a:ext cx="450053" cy="587829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olded Corner 20">
            <a:extLst>
              <a:ext uri="{FF2B5EF4-FFF2-40B4-BE49-F238E27FC236}">
                <a16:creationId xmlns:a16="http://schemas.microsoft.com/office/drawing/2014/main" xmlns="" id="{E374DC94-CDC4-2D48-903A-CFBB6BF16CC5}"/>
              </a:ext>
            </a:extLst>
          </p:cNvPr>
          <p:cNvSpPr/>
          <p:nvPr/>
        </p:nvSpPr>
        <p:spPr>
          <a:xfrm>
            <a:off x="7996535" y="413596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FA9425E-1B38-454A-90F9-BC6C625C030F}"/>
              </a:ext>
            </a:extLst>
          </p:cNvPr>
          <p:cNvSpPr txBox="1"/>
          <p:nvPr/>
        </p:nvSpPr>
        <p:spPr>
          <a:xfrm>
            <a:off x="6365609" y="3766633"/>
            <a:ext cx="8637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Training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E1D35692-9EAA-BA41-BDBA-7385D64BD7B7}"/>
              </a:ext>
            </a:extLst>
          </p:cNvPr>
          <p:cNvSpPr txBox="1"/>
          <p:nvPr/>
        </p:nvSpPr>
        <p:spPr>
          <a:xfrm>
            <a:off x="6587483" y="4723794"/>
            <a:ext cx="1134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Safety (Annual)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80510EF-8577-FF49-9B6F-285553BFB13B}"/>
              </a:ext>
            </a:extLst>
          </p:cNvPr>
          <p:cNvSpPr txBox="1"/>
          <p:nvPr/>
        </p:nvSpPr>
        <p:spPr>
          <a:xfrm>
            <a:off x="7699206" y="4723794"/>
            <a:ext cx="1044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Safety (Initial)</a:t>
            </a:r>
          </a:p>
          <a:p>
            <a:pPr algn="ctr"/>
            <a:r>
              <a:rPr lang="en-US" sz="1200" dirty="0"/>
              <a:t>12/21/2018</a:t>
            </a:r>
          </a:p>
        </p:txBody>
      </p:sp>
      <p:sp>
        <p:nvSpPr>
          <p:cNvPr id="27" name="Folded Corner 26">
            <a:extLst>
              <a:ext uri="{FF2B5EF4-FFF2-40B4-BE49-F238E27FC236}">
                <a16:creationId xmlns:a16="http://schemas.microsoft.com/office/drawing/2014/main" xmlns="" id="{2BF5D060-00C2-B547-B201-A543F4190E0C}"/>
              </a:ext>
            </a:extLst>
          </p:cNvPr>
          <p:cNvSpPr/>
          <p:nvPr/>
        </p:nvSpPr>
        <p:spPr>
          <a:xfrm>
            <a:off x="6929696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olded Corner 27">
            <a:extLst>
              <a:ext uri="{FF2B5EF4-FFF2-40B4-BE49-F238E27FC236}">
                <a16:creationId xmlns:a16="http://schemas.microsoft.com/office/drawing/2014/main" xmlns="" id="{021416CC-F402-C849-884B-8A57809C2D18}"/>
              </a:ext>
            </a:extLst>
          </p:cNvPr>
          <p:cNvSpPr/>
          <p:nvPr/>
        </p:nvSpPr>
        <p:spPr>
          <a:xfrm>
            <a:off x="7996535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C26D8A3-70D4-A34F-B0D8-6EA49F576DC5}"/>
              </a:ext>
            </a:extLst>
          </p:cNvPr>
          <p:cNvSpPr txBox="1"/>
          <p:nvPr/>
        </p:nvSpPr>
        <p:spPr>
          <a:xfrm>
            <a:off x="6365609" y="5288640"/>
            <a:ext cx="34040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Technician Continuing Education Tests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E9EFC465-427D-E049-8E52-AEA7EFF6F97D}"/>
              </a:ext>
            </a:extLst>
          </p:cNvPr>
          <p:cNvSpPr txBox="1"/>
          <p:nvPr/>
        </p:nvSpPr>
        <p:spPr>
          <a:xfrm>
            <a:off x="6789815" y="6245801"/>
            <a:ext cx="729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October 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07073EB-24BE-0B4A-88AF-09C0493EBDE4}"/>
              </a:ext>
            </a:extLst>
          </p:cNvPr>
          <p:cNvSpPr txBox="1"/>
          <p:nvPr/>
        </p:nvSpPr>
        <p:spPr>
          <a:xfrm>
            <a:off x="7785769" y="6245801"/>
            <a:ext cx="871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September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2" name="Folded Corner 31">
            <a:extLst>
              <a:ext uri="{FF2B5EF4-FFF2-40B4-BE49-F238E27FC236}">
                <a16:creationId xmlns:a16="http://schemas.microsoft.com/office/drawing/2014/main" xmlns="" id="{B89193FF-D5B9-134D-B66C-F8AAA67CEF2E}"/>
              </a:ext>
            </a:extLst>
          </p:cNvPr>
          <p:cNvSpPr/>
          <p:nvPr/>
        </p:nvSpPr>
        <p:spPr>
          <a:xfrm>
            <a:off x="9118110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4932F821-C151-8C4A-BF40-DAC4AC0C11F0}"/>
              </a:ext>
            </a:extLst>
          </p:cNvPr>
          <p:cNvSpPr txBox="1"/>
          <p:nvPr/>
        </p:nvSpPr>
        <p:spPr>
          <a:xfrm>
            <a:off x="9034462" y="6245801"/>
            <a:ext cx="617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August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4" name="Folded Corner 33">
            <a:extLst>
              <a:ext uri="{FF2B5EF4-FFF2-40B4-BE49-F238E27FC236}">
                <a16:creationId xmlns:a16="http://schemas.microsoft.com/office/drawing/2014/main" xmlns="" id="{DA7B0404-17A9-0D4E-8EF2-4A01267960BC}"/>
              </a:ext>
            </a:extLst>
          </p:cNvPr>
          <p:cNvSpPr/>
          <p:nvPr/>
        </p:nvSpPr>
        <p:spPr>
          <a:xfrm>
            <a:off x="10122968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5CE81ECD-1B22-114A-9063-2FF31882FF14}"/>
              </a:ext>
            </a:extLst>
          </p:cNvPr>
          <p:cNvSpPr txBox="1"/>
          <p:nvPr/>
        </p:nvSpPr>
        <p:spPr>
          <a:xfrm>
            <a:off x="10098566" y="6245801"/>
            <a:ext cx="498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July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2338A5D5-2E60-4040-991E-646C4143DFDA}"/>
              </a:ext>
            </a:extLst>
          </p:cNvPr>
          <p:cNvSpPr/>
          <p:nvPr/>
        </p:nvSpPr>
        <p:spPr>
          <a:xfrm>
            <a:off x="10850011" y="6076524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622C0926-6223-E845-9890-D0902A4299BA}"/>
              </a:ext>
            </a:extLst>
          </p:cNvPr>
          <p:cNvSpPr/>
          <p:nvPr/>
        </p:nvSpPr>
        <p:spPr>
          <a:xfrm>
            <a:off x="599478" y="6263547"/>
            <a:ext cx="18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Edit (Admin Only)</a:t>
            </a:r>
            <a:endParaRPr lang="en-US" dirty="0"/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xmlns="" id="{226708E7-D2A2-5D4F-B8D0-FA82CB63A9B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25324" y="4927234"/>
          <a:ext cx="5163846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875">
                  <a:extLst>
                    <a:ext uri="{9D8B030D-6E8A-4147-A177-3AD203B41FA5}">
                      <a16:colId xmlns:a16="http://schemas.microsoft.com/office/drawing/2014/main" xmlns="" val="1129041560"/>
                    </a:ext>
                  </a:extLst>
                </a:gridCol>
                <a:gridCol w="1994364">
                  <a:extLst>
                    <a:ext uri="{9D8B030D-6E8A-4147-A177-3AD203B41FA5}">
                      <a16:colId xmlns:a16="http://schemas.microsoft.com/office/drawing/2014/main" xmlns="" val="1591502542"/>
                    </a:ext>
                  </a:extLst>
                </a:gridCol>
                <a:gridCol w="1583703">
                  <a:extLst>
                    <a:ext uri="{9D8B030D-6E8A-4147-A177-3AD203B41FA5}">
                      <a16:colId xmlns:a16="http://schemas.microsoft.com/office/drawing/2014/main" xmlns="" val="2377906968"/>
                    </a:ext>
                  </a:extLst>
                </a:gridCol>
                <a:gridCol w="449904">
                  <a:extLst>
                    <a:ext uri="{9D8B030D-6E8A-4147-A177-3AD203B41FA5}">
                      <a16:colId xmlns:a16="http://schemas.microsoft.com/office/drawing/2014/main" xmlns="" val="1296937535"/>
                    </a:ext>
                  </a:extLst>
                </a:gridCol>
              </a:tblGrid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JD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7230268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12/18/2018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8759166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3/4/2019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 Technician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0366041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4/6/2019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 Technician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0125985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xmlns="" id="{CB304F78-E448-A744-9880-99F84C25B2E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25324" y="3172127"/>
          <a:ext cx="5163845" cy="120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305">
                  <a:extLst>
                    <a:ext uri="{9D8B030D-6E8A-4147-A177-3AD203B41FA5}">
                      <a16:colId xmlns:a16="http://schemas.microsoft.com/office/drawing/2014/main" xmlns="" val="1129041560"/>
                    </a:ext>
                  </a:extLst>
                </a:gridCol>
                <a:gridCol w="1513114">
                  <a:extLst>
                    <a:ext uri="{9D8B030D-6E8A-4147-A177-3AD203B41FA5}">
                      <a16:colId xmlns:a16="http://schemas.microsoft.com/office/drawing/2014/main" xmlns="" val="1591502542"/>
                    </a:ext>
                  </a:extLst>
                </a:gridCol>
                <a:gridCol w="1970314">
                  <a:extLst>
                    <a:ext uri="{9D8B030D-6E8A-4147-A177-3AD203B41FA5}">
                      <a16:colId xmlns:a16="http://schemas.microsoft.com/office/drawing/2014/main" xmlns="" val="2377906968"/>
                    </a:ext>
                  </a:extLst>
                </a:gridCol>
                <a:gridCol w="751112">
                  <a:extLst>
                    <a:ext uri="{9D8B030D-6E8A-4147-A177-3AD203B41FA5}">
                      <a16:colId xmlns:a16="http://schemas.microsoft.com/office/drawing/2014/main" xmlns="" val="938708168"/>
                    </a:ext>
                  </a:extLst>
                </a:gridCol>
              </a:tblGrid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Regist</a:t>
                      </a:r>
                      <a:r>
                        <a:rPr lang="en-US" sz="1100" dirty="0"/>
                        <a:t> 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7230268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12/18/2018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8759166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3/4/2019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N/A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0366041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4/6/2019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0125985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D470090-9A46-2548-BDA9-6A574B1E626F}"/>
              </a:ext>
            </a:extLst>
          </p:cNvPr>
          <p:cNvSpPr txBox="1"/>
          <p:nvPr/>
        </p:nvSpPr>
        <p:spPr>
          <a:xfrm>
            <a:off x="5447457" y="2885889"/>
            <a:ext cx="4244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solidFill>
                  <a:schemeClr val="accent6">
                    <a:lumMod val="50000"/>
                  </a:schemeClr>
                </a:solidFill>
              </a:rPr>
              <a:t>Edit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020A69C-51B9-7348-8344-36DA3B52B0A4}"/>
              </a:ext>
            </a:extLst>
          </p:cNvPr>
          <p:cNvSpPr txBox="1"/>
          <p:nvPr/>
        </p:nvSpPr>
        <p:spPr>
          <a:xfrm>
            <a:off x="5473639" y="4637345"/>
            <a:ext cx="4244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solidFill>
                  <a:schemeClr val="accent6">
                    <a:lumMod val="50000"/>
                  </a:schemeClr>
                </a:solidFill>
              </a:rPr>
              <a:t>Edit</a:t>
            </a:r>
          </a:p>
        </p:txBody>
      </p:sp>
      <p:sp>
        <p:nvSpPr>
          <p:cNvPr id="42" name="Folded Corner 41">
            <a:extLst>
              <a:ext uri="{FF2B5EF4-FFF2-40B4-BE49-F238E27FC236}">
                <a16:creationId xmlns:a16="http://schemas.microsoft.com/office/drawing/2014/main" xmlns="" id="{1DFEAA89-BFD1-AD4B-802D-B0DD48086D56}"/>
              </a:ext>
            </a:extLst>
          </p:cNvPr>
          <p:cNvSpPr/>
          <p:nvPr/>
        </p:nvSpPr>
        <p:spPr>
          <a:xfrm>
            <a:off x="9118110" y="413596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19A2E76F-9511-0742-978C-1BFFA042D0EF}"/>
              </a:ext>
            </a:extLst>
          </p:cNvPr>
          <p:cNvSpPr txBox="1"/>
          <p:nvPr/>
        </p:nvSpPr>
        <p:spPr>
          <a:xfrm>
            <a:off x="8847584" y="4723794"/>
            <a:ext cx="991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Training Logs</a:t>
            </a:r>
          </a:p>
          <a:p>
            <a:pPr algn="ctr"/>
            <a:r>
              <a:rPr lang="en-US" sz="1200" dirty="0"/>
              <a:t>2/21/2019</a:t>
            </a:r>
          </a:p>
        </p:txBody>
      </p:sp>
      <p:sp>
        <p:nvSpPr>
          <p:cNvPr id="48" name="Folded Corner 47">
            <a:extLst>
              <a:ext uri="{FF2B5EF4-FFF2-40B4-BE49-F238E27FC236}">
                <a16:creationId xmlns:a16="http://schemas.microsoft.com/office/drawing/2014/main" xmlns="" id="{66A306EB-13DF-A242-8184-7291EB5E63D2}"/>
              </a:ext>
            </a:extLst>
          </p:cNvPr>
          <p:cNvSpPr/>
          <p:nvPr/>
        </p:nvSpPr>
        <p:spPr>
          <a:xfrm>
            <a:off x="10094246" y="413596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77B5A449-4880-C444-9443-FC82DAFE8C87}"/>
              </a:ext>
            </a:extLst>
          </p:cNvPr>
          <p:cNvSpPr txBox="1"/>
          <p:nvPr/>
        </p:nvSpPr>
        <p:spPr>
          <a:xfrm>
            <a:off x="9931967" y="4723794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HIPPA</a:t>
            </a:r>
          </a:p>
          <a:p>
            <a:pPr algn="ctr"/>
            <a:r>
              <a:rPr lang="en-US" sz="1200" dirty="0"/>
              <a:t>2/21/2018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06C061EA-F841-0E49-A0AF-3498FFA0F3EE}"/>
              </a:ext>
            </a:extLst>
          </p:cNvPr>
          <p:cNvSpPr/>
          <p:nvPr/>
        </p:nvSpPr>
        <p:spPr>
          <a:xfrm>
            <a:off x="10850010" y="4844306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6F927BE-C9C6-E04B-9ED7-E647DF24C452}"/>
              </a:ext>
            </a:extLst>
          </p:cNvPr>
          <p:cNvSpPr txBox="1"/>
          <p:nvPr/>
        </p:nvSpPr>
        <p:spPr>
          <a:xfrm>
            <a:off x="4018818" y="5968811"/>
            <a:ext cx="19127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JD = Authorized Job Description</a:t>
            </a:r>
          </a:p>
        </p:txBody>
      </p:sp>
      <p:sp>
        <p:nvSpPr>
          <p:cNvPr id="44" name="Folded Corner 43">
            <a:extLst>
              <a:ext uri="{FF2B5EF4-FFF2-40B4-BE49-F238E27FC236}">
                <a16:creationId xmlns:a16="http://schemas.microsoft.com/office/drawing/2014/main" xmlns="" id="{9108EDE5-BD47-2543-A5EB-D862D0E2D7FF}"/>
              </a:ext>
            </a:extLst>
          </p:cNvPr>
          <p:cNvSpPr/>
          <p:nvPr/>
        </p:nvSpPr>
        <p:spPr>
          <a:xfrm>
            <a:off x="5592677" y="5242556"/>
            <a:ext cx="101583" cy="132681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olded Corner 44">
            <a:extLst>
              <a:ext uri="{FF2B5EF4-FFF2-40B4-BE49-F238E27FC236}">
                <a16:creationId xmlns:a16="http://schemas.microsoft.com/office/drawing/2014/main" xmlns="" id="{2FFC30A8-AF4D-8444-A90A-FE257A6649A8}"/>
              </a:ext>
            </a:extLst>
          </p:cNvPr>
          <p:cNvSpPr/>
          <p:nvPr/>
        </p:nvSpPr>
        <p:spPr>
          <a:xfrm>
            <a:off x="5592677" y="5767161"/>
            <a:ext cx="101583" cy="132681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olded Corner 45">
            <a:extLst>
              <a:ext uri="{FF2B5EF4-FFF2-40B4-BE49-F238E27FC236}">
                <a16:creationId xmlns:a16="http://schemas.microsoft.com/office/drawing/2014/main" xmlns="" id="{D068E862-48F2-4E42-9781-0D66DBC3337B}"/>
              </a:ext>
            </a:extLst>
          </p:cNvPr>
          <p:cNvSpPr/>
          <p:nvPr/>
        </p:nvSpPr>
        <p:spPr>
          <a:xfrm>
            <a:off x="5586354" y="5494513"/>
            <a:ext cx="101583" cy="132681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30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5C6C3D4-F0AD-9947-B420-FC0C46189B8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6223" y="774569"/>
          <a:ext cx="981192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xmlns="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xmlns="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Diploma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Transcript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ASCP Board of Certification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NY State Cytotechnologist Registration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366223" y="87086"/>
            <a:ext cx="1625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Credentials</a:t>
            </a:r>
          </a:p>
        </p:txBody>
      </p:sp>
    </p:spTree>
    <p:extLst>
      <p:ext uri="{BB962C8B-B14F-4D97-AF65-F5344CB8AC3E}">
        <p14:creationId xmlns:p14="http://schemas.microsoft.com/office/powerpoint/2010/main" val="150950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5C6C3D4-F0AD-9947-B420-FC0C46189B8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6223" y="774569"/>
          <a:ext cx="981192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xmlns="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xmlns="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Initial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Pathology Cytotechnician Competency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366223" y="87086"/>
            <a:ext cx="494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Laboratory Competency Assessments</a:t>
            </a:r>
          </a:p>
        </p:txBody>
      </p:sp>
    </p:spTree>
    <p:extLst>
      <p:ext uri="{BB962C8B-B14F-4D97-AF65-F5344CB8AC3E}">
        <p14:creationId xmlns:p14="http://schemas.microsoft.com/office/powerpoint/2010/main" val="1953766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5C6C3D4-F0AD-9947-B420-FC0C46189B8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6223" y="774569"/>
          <a:ext cx="981192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xmlns="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xmlns="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Safety </a:t>
                      </a:r>
                    </a:p>
                    <a:p>
                      <a:pPr algn="ctr"/>
                      <a:r>
                        <a:rPr lang="en-US" dirty="0"/>
                        <a:t>(Initial; Annual)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Training Logs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HIPAA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Thin Prep Pap Morphology Certificate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366223" y="141514"/>
            <a:ext cx="1202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855143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5C6C3D4-F0AD-9947-B420-FC0C46189B8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6223" y="774569"/>
          <a:ext cx="98119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xmlns="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xmlns="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xmlns="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Monthly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338537-B16F-4B46-BB95-3A8D40662312}"/>
              </a:ext>
            </a:extLst>
          </p:cNvPr>
          <p:cNvSpPr txBox="1"/>
          <p:nvPr/>
        </p:nvSpPr>
        <p:spPr>
          <a:xfrm>
            <a:off x="366223" y="141514"/>
            <a:ext cx="49602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Technician Continuing Education Test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5BCB027-498C-FD42-B550-F25CE5BA432C}"/>
              </a:ext>
            </a:extLst>
          </p:cNvPr>
          <p:cNvSpPr txBox="1"/>
          <p:nvPr/>
        </p:nvSpPr>
        <p:spPr>
          <a:xfrm>
            <a:off x="366223" y="2516956"/>
            <a:ext cx="5578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Cytotechs</a:t>
            </a:r>
            <a:r>
              <a:rPr lang="en-US" dirty="0"/>
              <a:t> need to provide monthly NY State reading logs.</a:t>
            </a:r>
          </a:p>
        </p:txBody>
      </p:sp>
    </p:spTree>
    <p:extLst>
      <p:ext uri="{BB962C8B-B14F-4D97-AF65-F5344CB8AC3E}">
        <p14:creationId xmlns:p14="http://schemas.microsoft.com/office/powerpoint/2010/main" val="3421186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Widescreen</PresentationFormat>
  <Paragraphs>156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Bogomolnik</dc:creator>
  <cp:lastModifiedBy>Boris Bogomolnik</cp:lastModifiedBy>
  <cp:revision>1</cp:revision>
  <dcterms:created xsi:type="dcterms:W3CDTF">2019-11-01T16:17:06Z</dcterms:created>
  <dcterms:modified xsi:type="dcterms:W3CDTF">2019-11-01T16:17:58Z</dcterms:modified>
</cp:coreProperties>
</file>