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88" r:id="rId2"/>
    <p:sldId id="261" r:id="rId3"/>
    <p:sldId id="287" r:id="rId4"/>
    <p:sldId id="283" r:id="rId5"/>
    <p:sldId id="270" r:id="rId6"/>
    <p:sldId id="263" r:id="rId7"/>
    <p:sldId id="262" r:id="rId8"/>
    <p:sldId id="256" r:id="rId9"/>
    <p:sldId id="257" r:id="rId10"/>
    <p:sldId id="259" r:id="rId11"/>
    <p:sldId id="258" r:id="rId12"/>
    <p:sldId id="260" r:id="rId13"/>
    <p:sldId id="264" r:id="rId14"/>
    <p:sldId id="265" r:id="rId15"/>
    <p:sldId id="266" r:id="rId16"/>
    <p:sldId id="267" r:id="rId17"/>
    <p:sldId id="268" r:id="rId18"/>
    <p:sldId id="269" r:id="rId19"/>
    <p:sldId id="271" r:id="rId20"/>
    <p:sldId id="273" r:id="rId21"/>
    <p:sldId id="274" r:id="rId22"/>
    <p:sldId id="275" r:id="rId23"/>
    <p:sldId id="276" r:id="rId24"/>
    <p:sldId id="278" r:id="rId25"/>
    <p:sldId id="277" r:id="rId26"/>
    <p:sldId id="279" r:id="rId27"/>
    <p:sldId id="281" r:id="rId28"/>
    <p:sldId id="282" r:id="rId29"/>
    <p:sldId id="280" r:id="rId30"/>
    <p:sldId id="284" r:id="rId31"/>
    <p:sldId id="285" r:id="rId32"/>
    <p:sldId id="286" r:id="rId3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81"/>
    <p:restoredTop sz="93455"/>
  </p:normalViewPr>
  <p:slideViewPr>
    <p:cSldViewPr snapToGrid="0" snapToObjects="1">
      <p:cViewPr varScale="1">
        <p:scale>
          <a:sx n="135" d="100"/>
          <a:sy n="135" d="100"/>
        </p:scale>
        <p:origin x="53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AA926A-7E30-6847-8F81-B1134D216D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7A2B28-805B-A040-BBDF-E1999D1163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F19F9E-5590-0B48-B69A-C1DE4D9CC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6B8D-5FB6-F949-9E42-B47D5523A62C}" type="datetimeFigureOut">
              <a:rPr lang="en-US" smtClean="0"/>
              <a:t>11/1/19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9E877D-BFD3-DB44-8F4C-2CCEBD4489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D4167D-4ADF-CE4E-B9D0-54AE08ACEC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511ED-CBC4-B44E-AC9A-1C28FC17A6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915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975BB3-2882-2C4E-9751-B591E3CBFF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4BC17C-E614-9A4D-8437-AE4E452E9E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79D4EA-89BA-F247-B130-87639469ED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6B8D-5FB6-F949-9E42-B47D5523A62C}" type="datetimeFigureOut">
              <a:rPr lang="en-US" smtClean="0"/>
              <a:t>11/1/19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0DDD39-D603-F342-AE41-EAC0C4980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0AAECC-EBF1-9F48-B747-3E23C32BA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511ED-CBC4-B44E-AC9A-1C28FC17A6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976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8902566-27CC-DC4A-89A3-86CB3FC4D2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2A3B72-577C-1C42-A126-B1EA4FE924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D5D012-8C53-AF4C-84FD-A9DC1D6F4F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6B8D-5FB6-F949-9E42-B47D5523A62C}" type="datetimeFigureOut">
              <a:rPr lang="en-US" smtClean="0"/>
              <a:t>11/1/19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81110B-AA2A-BD44-A3DB-6B34DE1F53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AA6986-5CFE-2C4D-8B98-180528A15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511ED-CBC4-B44E-AC9A-1C28FC17A6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61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147C72-A12A-D24B-BDBC-7C17D8C52D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D5EFE1-9C3B-6446-87A8-D6ADEE40EB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4B9CA2-3C5E-B646-B574-82F7B4C8CA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6B8D-5FB6-F949-9E42-B47D5523A62C}" type="datetimeFigureOut">
              <a:rPr lang="en-US" smtClean="0"/>
              <a:t>11/1/19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D2A815-30CD-DA47-B30A-0AE553E512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912134-D1A1-6647-887A-90069778B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511ED-CBC4-B44E-AC9A-1C28FC17A6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6945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50C6EB-2E88-434E-82BE-F2EC1AA4DB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E205F5-2D3B-2D45-88DB-C22FF0287F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6678F9-6B03-4E41-8361-1351D04505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6B8D-5FB6-F949-9E42-B47D5523A62C}" type="datetimeFigureOut">
              <a:rPr lang="en-US" smtClean="0"/>
              <a:t>11/1/19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0F689A-BD2B-834E-A453-DBCC355093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A0BCFF-9318-984A-A1F4-3E64982B4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511ED-CBC4-B44E-AC9A-1C28FC17A6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272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130542-07BB-534D-BE10-F03F797790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D2DAA1-7B2E-DE44-8178-D52FCD3BD0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FA5AE8-29CA-B54D-A934-118DAC5463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1E7711-8B90-7D49-A251-5554304D5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6B8D-5FB6-F949-9E42-B47D5523A62C}" type="datetimeFigureOut">
              <a:rPr lang="en-US" smtClean="0"/>
              <a:t>11/1/19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DB7E5F-91B0-F244-BB37-F6CD30C596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2CCD72-1CFB-1B48-9306-830963099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511ED-CBC4-B44E-AC9A-1C28FC17A6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128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049B01-DF9C-B444-B27F-125767E805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AD5E09-4F54-4D46-9985-8209E484A4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1E8736-923F-724C-AFAF-9FD8EDCD30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AF6A728-BF16-A646-87BE-51DD94EECE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964093A-61A6-B344-9568-6A69D3FEAF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FBA14FB-5D49-BA4D-9464-B6DEE2936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6B8D-5FB6-F949-9E42-B47D5523A62C}" type="datetimeFigureOut">
              <a:rPr lang="en-US" smtClean="0"/>
              <a:t>11/1/19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C08F378-242E-2F48-BA28-EA7CFDF91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352F0C9-FB22-C749-8DDB-A2CEECFEC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511ED-CBC4-B44E-AC9A-1C28FC17A6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04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CAF4E9-B370-7E49-9A23-9A04FA062F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02B7CA-BF1B-3441-9F93-320B71EC5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6B8D-5FB6-F949-9E42-B47D5523A62C}" type="datetimeFigureOut">
              <a:rPr lang="en-US" smtClean="0"/>
              <a:t>11/1/19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E9CF4C-8FF5-9947-9465-459DA861A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6D9C74-BB2D-AF48-A264-1481ADD88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511ED-CBC4-B44E-AC9A-1C28FC17A6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897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1932D9-21C1-6441-9AC3-B77E578A6C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6B8D-5FB6-F949-9E42-B47D5523A62C}" type="datetimeFigureOut">
              <a:rPr lang="en-US" smtClean="0"/>
              <a:t>11/1/19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8084A84-A6FC-8B4C-B2D9-856E325A74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8E953F-E99A-2C47-88E1-4AD07E08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511ED-CBC4-B44E-AC9A-1C28FC17A6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69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745738-1963-A745-AAF0-685BC59287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8C7457-65E2-684D-AE56-24EB9FD4B0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D55A21-171A-0849-91C8-60F38D01DF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BB54F7-475E-9C48-9233-F3E435BC10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6B8D-5FB6-F949-9E42-B47D5523A62C}" type="datetimeFigureOut">
              <a:rPr lang="en-US" smtClean="0"/>
              <a:t>11/1/19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5452F7-0CE5-C14A-AC32-C72A0FA794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1A8A6F-9A56-814C-8762-EA06DE275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511ED-CBC4-B44E-AC9A-1C28FC17A6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844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B93E17-4C4B-3C42-AF36-1D3AAA94D5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58488A1-669D-AE49-9D51-91A653276B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F6CB72-28B6-DC41-8D55-BB01B1531F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F54955-69CE-E344-8091-B2C9CECDFB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D6B8D-5FB6-F949-9E42-B47D5523A62C}" type="datetimeFigureOut">
              <a:rPr lang="en-US" smtClean="0"/>
              <a:t>11/1/19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E7898C-DA21-6243-903B-716F563B3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59DBD6-BDB4-AD4A-A685-39E3F785B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0511ED-CBC4-B44E-AC9A-1C28FC17A6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938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BFE843B-999B-2744-9FFB-74C6BB2F8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8BD49F-0E2A-9440-91D2-83C835D622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F85AD4-60E6-6144-86E0-C1038817FB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BD6B8D-5FB6-F949-9E42-B47D5523A62C}" type="datetimeFigureOut">
              <a:rPr lang="en-US" smtClean="0"/>
              <a:t>11/1/19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68971E-AB48-9B49-92E2-27FDED160B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552691-9F25-C448-BE95-4DB13303A1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0511ED-CBC4-B44E-AC9A-1C28FC17A6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244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E338537-B16F-4B46-BB95-3A8D40662312}"/>
              </a:ext>
            </a:extLst>
          </p:cNvPr>
          <p:cNvSpPr txBox="1"/>
          <p:nvPr/>
        </p:nvSpPr>
        <p:spPr>
          <a:xfrm>
            <a:off x="4959770" y="600180"/>
            <a:ext cx="27173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Tracer: MDL 942191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0DF0BE6C-68B0-334C-AC31-3128805BE5ED}"/>
              </a:ext>
            </a:extLst>
          </p:cNvPr>
          <p:cNvGrpSpPr/>
          <p:nvPr/>
        </p:nvGrpSpPr>
        <p:grpSpPr>
          <a:xfrm>
            <a:off x="2361236" y="3194614"/>
            <a:ext cx="7940233" cy="2164466"/>
            <a:chOff x="2338086" y="2963120"/>
            <a:chExt cx="7940233" cy="2164466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900F366D-922C-AA4E-B6F8-A1B31E3B36E8}"/>
                </a:ext>
              </a:extLst>
            </p:cNvPr>
            <p:cNvSpPr/>
            <p:nvPr/>
          </p:nvSpPr>
          <p:spPr>
            <a:xfrm>
              <a:off x="2338086" y="2963120"/>
              <a:ext cx="7940233" cy="2164466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A6D7D531-95CB-6840-B143-05FA94546595}"/>
                </a:ext>
              </a:extLst>
            </p:cNvPr>
            <p:cNvSpPr txBox="1"/>
            <p:nvPr/>
          </p:nvSpPr>
          <p:spPr>
            <a:xfrm>
              <a:off x="2419109" y="3013501"/>
              <a:ext cx="1342547" cy="20313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b="1" dirty="0" err="1"/>
                <a:t>Ngon</a:t>
              </a:r>
              <a:endParaRPr lang="en-US" b="1" dirty="0"/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200" dirty="0"/>
                <a:t>PCR Run Details</a:t>
              </a:r>
            </a:p>
            <a:p>
              <a:pPr marL="285750" indent="-114300">
                <a:buFont typeface="Courier New" panose="02070309020205020404" pitchFamily="49" charset="0"/>
                <a:buChar char="o"/>
              </a:pPr>
              <a:r>
                <a:rPr lang="en-US" sz="1200" dirty="0"/>
                <a:t>Equipment</a:t>
              </a:r>
            </a:p>
            <a:p>
              <a:pPr marL="285750" indent="-114300">
                <a:buFont typeface="Courier New" panose="02070309020205020404" pitchFamily="49" charset="0"/>
                <a:buChar char="o"/>
              </a:pPr>
              <a:r>
                <a:rPr lang="en-US" sz="1200" dirty="0"/>
                <a:t>Worksheets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200" dirty="0"/>
                <a:t>Lab Personnel</a:t>
              </a:r>
            </a:p>
            <a:p>
              <a:pPr marL="285750" indent="-114300">
                <a:buFont typeface="Courier New" panose="02070309020205020404" pitchFamily="49" charset="0"/>
                <a:buChar char="o"/>
              </a:pPr>
              <a:r>
                <a:rPr lang="en-US" sz="1200" dirty="0"/>
                <a:t>Set Up</a:t>
              </a:r>
            </a:p>
            <a:p>
              <a:pPr marL="285750" indent="-114300">
                <a:buFont typeface="Courier New" panose="02070309020205020404" pitchFamily="49" charset="0"/>
                <a:buChar char="o"/>
              </a:pPr>
              <a:r>
                <a:rPr lang="en-US" sz="1200" dirty="0"/>
                <a:t>Loaders</a:t>
              </a:r>
            </a:p>
            <a:p>
              <a:pPr marL="285750" indent="-114300">
                <a:buFont typeface="Courier New" panose="02070309020205020404" pitchFamily="49" charset="0"/>
                <a:buChar char="o"/>
              </a:pPr>
              <a:r>
                <a:rPr lang="en-US" sz="1200" dirty="0"/>
                <a:t>Evaluation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200" dirty="0"/>
                <a:t>Q/C Staff</a:t>
              </a:r>
            </a:p>
            <a:p>
              <a:pPr marL="285750" indent="-285750">
                <a:buFont typeface="Courier New" panose="02070309020205020404" pitchFamily="49" charset="0"/>
                <a:buChar char="o"/>
              </a:pPr>
              <a:r>
                <a:rPr lang="en-US" sz="1200" dirty="0"/>
                <a:t>Evaluation</a:t>
              </a: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A0601C61-1059-F84A-9620-E156A47088CF}"/>
                </a:ext>
              </a:extLst>
            </p:cNvPr>
            <p:cNvSpPr txBox="1"/>
            <p:nvPr/>
          </p:nvSpPr>
          <p:spPr>
            <a:xfrm>
              <a:off x="4278891" y="3013501"/>
              <a:ext cx="1342547" cy="20313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b="1" dirty="0" err="1"/>
                <a:t>Ctrach</a:t>
              </a:r>
              <a:endParaRPr lang="en-US" b="1" dirty="0"/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200" dirty="0"/>
                <a:t>PCR Run Details</a:t>
              </a:r>
            </a:p>
            <a:p>
              <a:pPr marL="285750" indent="-114300">
                <a:buFont typeface="Courier New" panose="02070309020205020404" pitchFamily="49" charset="0"/>
                <a:buChar char="o"/>
              </a:pPr>
              <a:r>
                <a:rPr lang="en-US" sz="1200" dirty="0"/>
                <a:t>Equipment</a:t>
              </a:r>
            </a:p>
            <a:p>
              <a:pPr marL="285750" indent="-114300">
                <a:buFont typeface="Courier New" panose="02070309020205020404" pitchFamily="49" charset="0"/>
                <a:buChar char="o"/>
              </a:pPr>
              <a:r>
                <a:rPr lang="en-US" sz="1200" dirty="0"/>
                <a:t>Worksheets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200" dirty="0"/>
                <a:t>Lab Personnel</a:t>
              </a:r>
            </a:p>
            <a:p>
              <a:pPr marL="285750" indent="-114300">
                <a:buFont typeface="Courier New" panose="02070309020205020404" pitchFamily="49" charset="0"/>
                <a:buChar char="o"/>
              </a:pPr>
              <a:r>
                <a:rPr lang="en-US" sz="1200" dirty="0"/>
                <a:t>Set Up</a:t>
              </a:r>
            </a:p>
            <a:p>
              <a:pPr marL="285750" indent="-114300">
                <a:buFont typeface="Courier New" panose="02070309020205020404" pitchFamily="49" charset="0"/>
                <a:buChar char="o"/>
              </a:pPr>
              <a:r>
                <a:rPr lang="en-US" sz="1200" dirty="0"/>
                <a:t>Loaders</a:t>
              </a:r>
            </a:p>
            <a:p>
              <a:pPr marL="285750" indent="-114300">
                <a:buFont typeface="Courier New" panose="02070309020205020404" pitchFamily="49" charset="0"/>
                <a:buChar char="o"/>
              </a:pPr>
              <a:r>
                <a:rPr lang="en-US" sz="1200" dirty="0"/>
                <a:t>Evaluation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200" dirty="0"/>
                <a:t>Q/C Staff</a:t>
              </a:r>
            </a:p>
            <a:p>
              <a:pPr marL="285750" indent="-285750">
                <a:buFont typeface="Courier New" panose="02070309020205020404" pitchFamily="49" charset="0"/>
                <a:buChar char="o"/>
              </a:pPr>
              <a:r>
                <a:rPr lang="en-US" sz="1200" dirty="0"/>
                <a:t>Evaluation</a:t>
              </a: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6A958225-AC89-264C-90C4-75BA378E5FCE}"/>
                </a:ext>
              </a:extLst>
            </p:cNvPr>
            <p:cNvSpPr txBox="1"/>
            <p:nvPr/>
          </p:nvSpPr>
          <p:spPr>
            <a:xfrm>
              <a:off x="6170906" y="3013501"/>
              <a:ext cx="1342547" cy="203132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b="1" dirty="0" err="1"/>
                <a:t>Tvag</a:t>
              </a:r>
              <a:endParaRPr lang="en-US" b="1" dirty="0"/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200" dirty="0"/>
                <a:t>PCR Run Details</a:t>
              </a:r>
            </a:p>
            <a:p>
              <a:pPr marL="285750" indent="-114300">
                <a:buFont typeface="Courier New" panose="02070309020205020404" pitchFamily="49" charset="0"/>
                <a:buChar char="o"/>
              </a:pPr>
              <a:r>
                <a:rPr lang="en-US" sz="1200" dirty="0"/>
                <a:t>Equipment</a:t>
              </a:r>
            </a:p>
            <a:p>
              <a:pPr marL="285750" indent="-114300">
                <a:buFont typeface="Courier New" panose="02070309020205020404" pitchFamily="49" charset="0"/>
                <a:buChar char="o"/>
              </a:pPr>
              <a:r>
                <a:rPr lang="en-US" sz="1200" dirty="0"/>
                <a:t>Worksheets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200" dirty="0"/>
                <a:t>Lab Personnel</a:t>
              </a:r>
            </a:p>
            <a:p>
              <a:pPr marL="285750" indent="-114300">
                <a:buFont typeface="Courier New" panose="02070309020205020404" pitchFamily="49" charset="0"/>
                <a:buChar char="o"/>
              </a:pPr>
              <a:r>
                <a:rPr lang="en-US" sz="1200" dirty="0"/>
                <a:t>Set Up</a:t>
              </a:r>
            </a:p>
            <a:p>
              <a:pPr marL="285750" indent="-114300">
                <a:buFont typeface="Courier New" panose="02070309020205020404" pitchFamily="49" charset="0"/>
                <a:buChar char="o"/>
              </a:pPr>
              <a:r>
                <a:rPr lang="en-US" sz="1200" dirty="0"/>
                <a:t>Loaders</a:t>
              </a:r>
            </a:p>
            <a:p>
              <a:pPr marL="285750" indent="-114300">
                <a:buFont typeface="Courier New" panose="02070309020205020404" pitchFamily="49" charset="0"/>
                <a:buChar char="o"/>
              </a:pPr>
              <a:r>
                <a:rPr lang="en-US" sz="1200" dirty="0"/>
                <a:t>Evaluation</a:t>
              </a:r>
            </a:p>
            <a:p>
              <a:pPr marL="171450" indent="-171450">
                <a:buFont typeface="Arial" panose="020B0604020202020204" pitchFamily="34" charset="0"/>
                <a:buChar char="•"/>
              </a:pPr>
              <a:r>
                <a:rPr lang="en-US" sz="1200" dirty="0"/>
                <a:t>Q/C Staff</a:t>
              </a:r>
            </a:p>
            <a:p>
              <a:pPr marL="285750" indent="-285750">
                <a:buFont typeface="Courier New" panose="02070309020205020404" pitchFamily="49" charset="0"/>
                <a:buChar char="o"/>
              </a:pPr>
              <a:r>
                <a:rPr lang="en-US" sz="1200" dirty="0"/>
                <a:t>Evaluation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4E0FF88E-3A3D-6940-AB55-893B30F864B9}"/>
                </a:ext>
              </a:extLst>
            </p:cNvPr>
            <p:cNvSpPr txBox="1"/>
            <p:nvPr/>
          </p:nvSpPr>
          <p:spPr>
            <a:xfrm>
              <a:off x="7694514" y="3013501"/>
              <a:ext cx="2557495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/>
                <a:t>Rooms:</a:t>
              </a:r>
            </a:p>
            <a:p>
              <a:r>
                <a:rPr lang="en-US" sz="1200" dirty="0"/>
                <a:t>General Laboratory (Temp / Humidity)</a:t>
              </a:r>
            </a:p>
            <a:p>
              <a:r>
                <a:rPr lang="en-US" sz="1200" dirty="0"/>
                <a:t>PCR Room #2 (Temp / Humidity)</a:t>
              </a:r>
            </a:p>
            <a:p>
              <a:r>
                <a:rPr lang="en-US" sz="1200" dirty="0" err="1"/>
                <a:t>Rotorgene</a:t>
              </a:r>
              <a:r>
                <a:rPr lang="en-US" sz="1200" dirty="0"/>
                <a:t> Room (Temp / Humidity)</a:t>
              </a: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BBE5F530-D43E-D546-B25B-A5CBFD83C6C9}"/>
              </a:ext>
            </a:extLst>
          </p:cNvPr>
          <p:cNvSpPr txBox="1"/>
          <p:nvPr/>
        </p:nvSpPr>
        <p:spPr>
          <a:xfrm>
            <a:off x="5637091" y="1545088"/>
            <a:ext cx="13885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Accessioning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51881F4-AD8D-DE4F-844E-FC8035F13335}"/>
              </a:ext>
            </a:extLst>
          </p:cNvPr>
          <p:cNvSpPr/>
          <p:nvPr/>
        </p:nvSpPr>
        <p:spPr>
          <a:xfrm>
            <a:off x="2361236" y="1498921"/>
            <a:ext cx="7940233" cy="4616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445AFBB-9A37-6B4D-849B-A9D3D5436080}"/>
              </a:ext>
            </a:extLst>
          </p:cNvPr>
          <p:cNvSpPr txBox="1"/>
          <p:nvPr/>
        </p:nvSpPr>
        <p:spPr>
          <a:xfrm>
            <a:off x="7711621" y="1500242"/>
            <a:ext cx="15248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Accessioner</a:t>
            </a:r>
          </a:p>
          <a:p>
            <a:r>
              <a:rPr lang="en-US" sz="1200" dirty="0"/>
              <a:t>Accessioner Room #1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188CED5-9087-4745-B5BC-45792D3E959F}"/>
              </a:ext>
            </a:extLst>
          </p:cNvPr>
          <p:cNvSpPr txBox="1"/>
          <p:nvPr/>
        </p:nvSpPr>
        <p:spPr>
          <a:xfrm>
            <a:off x="5637091" y="2353882"/>
            <a:ext cx="11312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Extraction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5013702-7082-B24D-A230-F58F1A344E76}"/>
              </a:ext>
            </a:extLst>
          </p:cNvPr>
          <p:cNvSpPr/>
          <p:nvPr/>
        </p:nvSpPr>
        <p:spPr>
          <a:xfrm>
            <a:off x="2361236" y="2307715"/>
            <a:ext cx="7940233" cy="46166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D799E27-D846-E642-AC0F-45D411FA04EA}"/>
              </a:ext>
            </a:extLst>
          </p:cNvPr>
          <p:cNvSpPr txBox="1"/>
          <p:nvPr/>
        </p:nvSpPr>
        <p:spPr>
          <a:xfrm>
            <a:off x="7711621" y="2309036"/>
            <a:ext cx="13381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Extractor / Verifier</a:t>
            </a:r>
          </a:p>
          <a:p>
            <a:r>
              <a:rPr lang="en-US" sz="1200" dirty="0"/>
              <a:t>Main Laboratory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4C1628C-D7AC-E64A-8E28-723F06A69ECA}"/>
              </a:ext>
            </a:extLst>
          </p:cNvPr>
          <p:cNvSpPr txBox="1"/>
          <p:nvPr/>
        </p:nvSpPr>
        <p:spPr>
          <a:xfrm>
            <a:off x="9183201" y="2307866"/>
            <a:ext cx="9245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Worksheets</a:t>
            </a:r>
          </a:p>
          <a:p>
            <a:r>
              <a:rPr lang="en-US" sz="1200" dirty="0"/>
              <a:t>Equipment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15503B8B-055E-D24B-A0DC-C5DF1EA6F22F}"/>
              </a:ext>
            </a:extLst>
          </p:cNvPr>
          <p:cNvSpPr/>
          <p:nvPr/>
        </p:nvSpPr>
        <p:spPr>
          <a:xfrm>
            <a:off x="2361236" y="5687031"/>
            <a:ext cx="7940233" cy="4616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5789146-5BD5-F640-BCAB-247545F6881F}"/>
              </a:ext>
            </a:extLst>
          </p:cNvPr>
          <p:cNvSpPr txBox="1"/>
          <p:nvPr/>
        </p:nvSpPr>
        <p:spPr>
          <a:xfrm>
            <a:off x="9183201" y="1498922"/>
            <a:ext cx="10975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Requisition</a:t>
            </a:r>
          </a:p>
          <a:p>
            <a:r>
              <a:rPr lang="en-US" sz="1200" dirty="0"/>
              <a:t>Courier Sheets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D31AC93-FC02-F44A-981C-0FE94E860FE1}"/>
              </a:ext>
            </a:extLst>
          </p:cNvPr>
          <p:cNvSpPr txBox="1"/>
          <p:nvPr/>
        </p:nvSpPr>
        <p:spPr>
          <a:xfrm>
            <a:off x="5765748" y="5721756"/>
            <a:ext cx="13187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Final Report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13EA24AC-AD7D-A041-908B-5AEB0A088A6C}"/>
              </a:ext>
            </a:extLst>
          </p:cNvPr>
          <p:cNvCxnSpPr>
            <a:cxnSpLocks/>
            <a:stCxn id="11" idx="2"/>
            <a:endCxn id="16" idx="0"/>
          </p:cNvCxnSpPr>
          <p:nvPr/>
        </p:nvCxnSpPr>
        <p:spPr>
          <a:xfrm>
            <a:off x="6331353" y="1960587"/>
            <a:ext cx="0" cy="3471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F376F999-C74C-7049-A68B-BE8198443721}"/>
              </a:ext>
            </a:extLst>
          </p:cNvPr>
          <p:cNvCxnSpPr>
            <a:cxnSpLocks/>
            <a:stCxn id="16" idx="2"/>
          </p:cNvCxnSpPr>
          <p:nvPr/>
        </p:nvCxnSpPr>
        <p:spPr>
          <a:xfrm>
            <a:off x="6331353" y="2769380"/>
            <a:ext cx="0" cy="4180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D79266E9-1502-D54D-ACED-44DA29FDE961}"/>
              </a:ext>
            </a:extLst>
          </p:cNvPr>
          <p:cNvCxnSpPr>
            <a:cxnSpLocks/>
            <a:stCxn id="7" idx="2"/>
            <a:endCxn id="22" idx="0"/>
          </p:cNvCxnSpPr>
          <p:nvPr/>
        </p:nvCxnSpPr>
        <p:spPr>
          <a:xfrm>
            <a:off x="6331353" y="5359080"/>
            <a:ext cx="0" cy="3279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6098BE92-9ABB-1540-943D-2C0FA30C6672}"/>
              </a:ext>
            </a:extLst>
          </p:cNvPr>
          <p:cNvCxnSpPr>
            <a:cxnSpLocks/>
            <a:stCxn id="3" idx="2"/>
            <a:endCxn id="11" idx="0"/>
          </p:cNvCxnSpPr>
          <p:nvPr/>
        </p:nvCxnSpPr>
        <p:spPr>
          <a:xfrm>
            <a:off x="6318444" y="1061845"/>
            <a:ext cx="12909" cy="4370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92131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C5C6C3D4-F0AD-9947-B420-FC0C46189B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8883204"/>
              </p:ext>
            </p:extLst>
          </p:nvPr>
        </p:nvGraphicFramePr>
        <p:xfrm>
          <a:off x="366223" y="774569"/>
          <a:ext cx="9811920" cy="193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4942">
                  <a:extLst>
                    <a:ext uri="{9D8B030D-6E8A-4147-A177-3AD203B41FA5}">
                      <a16:colId xmlns:a16="http://schemas.microsoft.com/office/drawing/2014/main" val="1907787036"/>
                    </a:ext>
                  </a:extLst>
                </a:gridCol>
                <a:gridCol w="1659826">
                  <a:extLst>
                    <a:ext uri="{9D8B030D-6E8A-4147-A177-3AD203B41FA5}">
                      <a16:colId xmlns:a16="http://schemas.microsoft.com/office/drawing/2014/main" val="143739724"/>
                    </a:ext>
                  </a:extLst>
                </a:gridCol>
                <a:gridCol w="1962384">
                  <a:extLst>
                    <a:ext uri="{9D8B030D-6E8A-4147-A177-3AD203B41FA5}">
                      <a16:colId xmlns:a16="http://schemas.microsoft.com/office/drawing/2014/main" val="3806467161"/>
                    </a:ext>
                  </a:extLst>
                </a:gridCol>
                <a:gridCol w="1962384">
                  <a:extLst>
                    <a:ext uri="{9D8B030D-6E8A-4147-A177-3AD203B41FA5}">
                      <a16:colId xmlns:a16="http://schemas.microsoft.com/office/drawing/2014/main" val="3625450875"/>
                    </a:ext>
                  </a:extLst>
                </a:gridCol>
                <a:gridCol w="1962384">
                  <a:extLst>
                    <a:ext uri="{9D8B030D-6E8A-4147-A177-3AD203B41FA5}">
                      <a16:colId xmlns:a16="http://schemas.microsoft.com/office/drawing/2014/main" val="41147677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Initial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Advanced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Annual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Pathology Cytotechnician Competency Assessment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58910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Technician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9608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Cytotechnologist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6206908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BE338537-B16F-4B46-BB95-3A8D40662312}"/>
              </a:ext>
            </a:extLst>
          </p:cNvPr>
          <p:cNvSpPr txBox="1"/>
          <p:nvPr/>
        </p:nvSpPr>
        <p:spPr>
          <a:xfrm>
            <a:off x="366223" y="87086"/>
            <a:ext cx="49415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Laboratory Competency Assessments</a:t>
            </a:r>
          </a:p>
        </p:txBody>
      </p:sp>
    </p:spTree>
    <p:extLst>
      <p:ext uri="{BB962C8B-B14F-4D97-AF65-F5344CB8AC3E}">
        <p14:creationId xmlns:p14="http://schemas.microsoft.com/office/powerpoint/2010/main" val="36925664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C5C6C3D4-F0AD-9947-B420-FC0C46189B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2522922"/>
              </p:ext>
            </p:extLst>
          </p:nvPr>
        </p:nvGraphicFramePr>
        <p:xfrm>
          <a:off x="366223" y="774569"/>
          <a:ext cx="9811920" cy="165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4942">
                  <a:extLst>
                    <a:ext uri="{9D8B030D-6E8A-4147-A177-3AD203B41FA5}">
                      <a16:colId xmlns:a16="http://schemas.microsoft.com/office/drawing/2014/main" val="1907787036"/>
                    </a:ext>
                  </a:extLst>
                </a:gridCol>
                <a:gridCol w="1659826">
                  <a:extLst>
                    <a:ext uri="{9D8B030D-6E8A-4147-A177-3AD203B41FA5}">
                      <a16:colId xmlns:a16="http://schemas.microsoft.com/office/drawing/2014/main" val="143739724"/>
                    </a:ext>
                  </a:extLst>
                </a:gridCol>
                <a:gridCol w="1962384">
                  <a:extLst>
                    <a:ext uri="{9D8B030D-6E8A-4147-A177-3AD203B41FA5}">
                      <a16:colId xmlns:a16="http://schemas.microsoft.com/office/drawing/2014/main" val="3806467161"/>
                    </a:ext>
                  </a:extLst>
                </a:gridCol>
                <a:gridCol w="1962384">
                  <a:extLst>
                    <a:ext uri="{9D8B030D-6E8A-4147-A177-3AD203B41FA5}">
                      <a16:colId xmlns:a16="http://schemas.microsoft.com/office/drawing/2014/main" val="3625450875"/>
                    </a:ext>
                  </a:extLst>
                </a:gridCol>
                <a:gridCol w="1962384">
                  <a:extLst>
                    <a:ext uri="{9D8B030D-6E8A-4147-A177-3AD203B41FA5}">
                      <a16:colId xmlns:a16="http://schemas.microsoft.com/office/drawing/2014/main" val="41147677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Safety </a:t>
                      </a:r>
                    </a:p>
                    <a:p>
                      <a:pPr algn="ctr"/>
                      <a:r>
                        <a:rPr lang="en-US" dirty="0"/>
                        <a:t>(Initial; Annual)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Training Logs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HIPAA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Thin Prep Pap Morphology Certificate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58910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Technician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Annual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9608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Cytotechnologist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Annual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6206908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BE338537-B16F-4B46-BB95-3A8D40662312}"/>
              </a:ext>
            </a:extLst>
          </p:cNvPr>
          <p:cNvSpPr txBox="1"/>
          <p:nvPr/>
        </p:nvSpPr>
        <p:spPr>
          <a:xfrm>
            <a:off x="366223" y="141514"/>
            <a:ext cx="12025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Training</a:t>
            </a:r>
          </a:p>
        </p:txBody>
      </p:sp>
    </p:spTree>
    <p:extLst>
      <p:ext uri="{BB962C8B-B14F-4D97-AF65-F5344CB8AC3E}">
        <p14:creationId xmlns:p14="http://schemas.microsoft.com/office/powerpoint/2010/main" val="21175293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C5C6C3D4-F0AD-9947-B420-FC0C46189B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9076580"/>
              </p:ext>
            </p:extLst>
          </p:nvPr>
        </p:nvGraphicFramePr>
        <p:xfrm>
          <a:off x="366223" y="774569"/>
          <a:ext cx="981192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4942">
                  <a:extLst>
                    <a:ext uri="{9D8B030D-6E8A-4147-A177-3AD203B41FA5}">
                      <a16:colId xmlns:a16="http://schemas.microsoft.com/office/drawing/2014/main" val="1907787036"/>
                    </a:ext>
                  </a:extLst>
                </a:gridCol>
                <a:gridCol w="1659826">
                  <a:extLst>
                    <a:ext uri="{9D8B030D-6E8A-4147-A177-3AD203B41FA5}">
                      <a16:colId xmlns:a16="http://schemas.microsoft.com/office/drawing/2014/main" val="143739724"/>
                    </a:ext>
                  </a:extLst>
                </a:gridCol>
                <a:gridCol w="1962384">
                  <a:extLst>
                    <a:ext uri="{9D8B030D-6E8A-4147-A177-3AD203B41FA5}">
                      <a16:colId xmlns:a16="http://schemas.microsoft.com/office/drawing/2014/main" val="3806467161"/>
                    </a:ext>
                  </a:extLst>
                </a:gridCol>
                <a:gridCol w="1962384">
                  <a:extLst>
                    <a:ext uri="{9D8B030D-6E8A-4147-A177-3AD203B41FA5}">
                      <a16:colId xmlns:a16="http://schemas.microsoft.com/office/drawing/2014/main" val="3625450875"/>
                    </a:ext>
                  </a:extLst>
                </a:gridCol>
                <a:gridCol w="1962384">
                  <a:extLst>
                    <a:ext uri="{9D8B030D-6E8A-4147-A177-3AD203B41FA5}">
                      <a16:colId xmlns:a16="http://schemas.microsoft.com/office/drawing/2014/main" val="41147677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Monthly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58910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Technician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9608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Cytotechnologist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6206908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BE338537-B16F-4B46-BB95-3A8D40662312}"/>
              </a:ext>
            </a:extLst>
          </p:cNvPr>
          <p:cNvSpPr txBox="1"/>
          <p:nvPr/>
        </p:nvSpPr>
        <p:spPr>
          <a:xfrm>
            <a:off x="366223" y="141514"/>
            <a:ext cx="49602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Technician Continuing Education Test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5BCB027-498C-FD42-B550-F25CE5BA432C}"/>
              </a:ext>
            </a:extLst>
          </p:cNvPr>
          <p:cNvSpPr txBox="1"/>
          <p:nvPr/>
        </p:nvSpPr>
        <p:spPr>
          <a:xfrm>
            <a:off x="366223" y="2516956"/>
            <a:ext cx="55780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Cytotechs</a:t>
            </a:r>
            <a:r>
              <a:rPr lang="en-US" dirty="0"/>
              <a:t> need to provide monthly NY State reading logs.</a:t>
            </a:r>
          </a:p>
        </p:txBody>
      </p:sp>
    </p:spTree>
    <p:extLst>
      <p:ext uri="{BB962C8B-B14F-4D97-AF65-F5344CB8AC3E}">
        <p14:creationId xmlns:p14="http://schemas.microsoft.com/office/powerpoint/2010/main" val="12659806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E338537-B16F-4B46-BB95-3A8D40662312}"/>
              </a:ext>
            </a:extLst>
          </p:cNvPr>
          <p:cNvSpPr txBox="1"/>
          <p:nvPr/>
        </p:nvSpPr>
        <p:spPr>
          <a:xfrm>
            <a:off x="5004652" y="2721114"/>
            <a:ext cx="250478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/>
              <a:t>Equipment</a:t>
            </a:r>
          </a:p>
        </p:txBody>
      </p:sp>
    </p:spTree>
    <p:extLst>
      <p:ext uri="{BB962C8B-B14F-4D97-AF65-F5344CB8AC3E}">
        <p14:creationId xmlns:p14="http://schemas.microsoft.com/office/powerpoint/2010/main" val="236562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E338537-B16F-4B46-BB95-3A8D40662312}"/>
              </a:ext>
            </a:extLst>
          </p:cNvPr>
          <p:cNvSpPr txBox="1"/>
          <p:nvPr/>
        </p:nvSpPr>
        <p:spPr>
          <a:xfrm>
            <a:off x="4448366" y="0"/>
            <a:ext cx="24972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Equipment Search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D78C23E-D757-2A42-AC26-6238B898E120}"/>
              </a:ext>
            </a:extLst>
          </p:cNvPr>
          <p:cNvSpPr txBox="1"/>
          <p:nvPr/>
        </p:nvSpPr>
        <p:spPr>
          <a:xfrm>
            <a:off x="903514" y="914400"/>
            <a:ext cx="5724644" cy="50353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/>
              <a:t>Manufacturer</a:t>
            </a:r>
          </a:p>
          <a:p>
            <a:pPr>
              <a:lnSpc>
                <a:spcPct val="150000"/>
              </a:lnSpc>
            </a:pPr>
            <a:r>
              <a:rPr lang="en-US" b="1" dirty="0"/>
              <a:t>Item</a:t>
            </a:r>
          </a:p>
          <a:p>
            <a:pPr>
              <a:lnSpc>
                <a:spcPct val="150000"/>
              </a:lnSpc>
            </a:pPr>
            <a:r>
              <a:rPr lang="en-US" b="1" dirty="0"/>
              <a:t>Model #</a:t>
            </a:r>
          </a:p>
          <a:p>
            <a:pPr>
              <a:lnSpc>
                <a:spcPct val="150000"/>
              </a:lnSpc>
            </a:pPr>
            <a:r>
              <a:rPr lang="en-US" b="1" dirty="0"/>
              <a:t>Serial #</a:t>
            </a:r>
          </a:p>
          <a:p>
            <a:pPr>
              <a:lnSpc>
                <a:spcPct val="150000"/>
              </a:lnSpc>
            </a:pPr>
            <a:r>
              <a:rPr lang="en-US" b="1" dirty="0"/>
              <a:t>Department</a:t>
            </a:r>
          </a:p>
          <a:p>
            <a:pPr>
              <a:lnSpc>
                <a:spcPct val="150000"/>
              </a:lnSpc>
            </a:pPr>
            <a:r>
              <a:rPr lang="en-US" b="1" dirty="0"/>
              <a:t>Laboratory Equipment Zone</a:t>
            </a:r>
          </a:p>
          <a:p>
            <a:pPr>
              <a:lnSpc>
                <a:spcPct val="150000"/>
              </a:lnSpc>
            </a:pPr>
            <a:r>
              <a:rPr lang="en-US" b="1" dirty="0"/>
              <a:t>Active (Y/N)</a:t>
            </a:r>
          </a:p>
          <a:p>
            <a:pPr>
              <a:lnSpc>
                <a:spcPct val="150000"/>
              </a:lnSpc>
            </a:pPr>
            <a:r>
              <a:rPr lang="en-US" b="1" dirty="0"/>
              <a:t>Date In-Service</a:t>
            </a:r>
          </a:p>
          <a:p>
            <a:pPr>
              <a:lnSpc>
                <a:spcPct val="150000"/>
              </a:lnSpc>
            </a:pPr>
            <a:r>
              <a:rPr lang="en-US" b="1" dirty="0"/>
              <a:t>Taken Out-of-Service				</a:t>
            </a:r>
          </a:p>
          <a:p>
            <a:pPr>
              <a:lnSpc>
                <a:spcPct val="150000"/>
              </a:lnSpc>
            </a:pPr>
            <a:r>
              <a:rPr lang="en-US" b="1" dirty="0"/>
              <a:t>Missing Documents</a:t>
            </a:r>
          </a:p>
          <a:p>
            <a:pPr>
              <a:lnSpc>
                <a:spcPct val="150000"/>
              </a:lnSpc>
            </a:pPr>
            <a:endParaRPr lang="en-US" b="1" dirty="0"/>
          </a:p>
          <a:p>
            <a:pPr>
              <a:lnSpc>
                <a:spcPct val="150000"/>
              </a:lnSpc>
            </a:pP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1C51396-7E60-504E-B2A7-85B8EB325359}"/>
              </a:ext>
            </a:extLst>
          </p:cNvPr>
          <p:cNvSpPr/>
          <p:nvPr/>
        </p:nvSpPr>
        <p:spPr>
          <a:xfrm>
            <a:off x="979716" y="5165801"/>
            <a:ext cx="947057" cy="359229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Search</a:t>
            </a:r>
          </a:p>
        </p:txBody>
      </p:sp>
    </p:spTree>
    <p:extLst>
      <p:ext uri="{BB962C8B-B14F-4D97-AF65-F5344CB8AC3E}">
        <p14:creationId xmlns:p14="http://schemas.microsoft.com/office/powerpoint/2010/main" val="19332589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E338537-B16F-4B46-BB95-3A8D40662312}"/>
              </a:ext>
            </a:extLst>
          </p:cNvPr>
          <p:cNvSpPr txBox="1"/>
          <p:nvPr/>
        </p:nvSpPr>
        <p:spPr>
          <a:xfrm>
            <a:off x="3980280" y="76200"/>
            <a:ext cx="34850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Equipment Search Results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3CC20E08-9CDD-5242-AAC3-4658FE611C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7763650"/>
              </p:ext>
            </p:extLst>
          </p:nvPr>
        </p:nvGraphicFramePr>
        <p:xfrm>
          <a:off x="850606" y="734349"/>
          <a:ext cx="11132542" cy="1691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5887">
                  <a:extLst>
                    <a:ext uri="{9D8B030D-6E8A-4147-A177-3AD203B41FA5}">
                      <a16:colId xmlns:a16="http://schemas.microsoft.com/office/drawing/2014/main" val="2589385310"/>
                    </a:ext>
                  </a:extLst>
                </a:gridCol>
                <a:gridCol w="1651135">
                  <a:extLst>
                    <a:ext uri="{9D8B030D-6E8A-4147-A177-3AD203B41FA5}">
                      <a16:colId xmlns:a16="http://schemas.microsoft.com/office/drawing/2014/main" val="3440196259"/>
                    </a:ext>
                  </a:extLst>
                </a:gridCol>
                <a:gridCol w="1431482">
                  <a:extLst>
                    <a:ext uri="{9D8B030D-6E8A-4147-A177-3AD203B41FA5}">
                      <a16:colId xmlns:a16="http://schemas.microsoft.com/office/drawing/2014/main" val="549436197"/>
                    </a:ext>
                  </a:extLst>
                </a:gridCol>
                <a:gridCol w="1579433">
                  <a:extLst>
                    <a:ext uri="{9D8B030D-6E8A-4147-A177-3AD203B41FA5}">
                      <a16:colId xmlns:a16="http://schemas.microsoft.com/office/drawing/2014/main" val="4002394114"/>
                    </a:ext>
                  </a:extLst>
                </a:gridCol>
                <a:gridCol w="1612112">
                  <a:extLst>
                    <a:ext uri="{9D8B030D-6E8A-4147-A177-3AD203B41FA5}">
                      <a16:colId xmlns:a16="http://schemas.microsoft.com/office/drawing/2014/main" val="392207502"/>
                    </a:ext>
                  </a:extLst>
                </a:gridCol>
                <a:gridCol w="1394258">
                  <a:extLst>
                    <a:ext uri="{9D8B030D-6E8A-4147-A177-3AD203B41FA5}">
                      <a16:colId xmlns:a16="http://schemas.microsoft.com/office/drawing/2014/main" val="4254620712"/>
                    </a:ext>
                  </a:extLst>
                </a:gridCol>
                <a:gridCol w="1196372">
                  <a:extLst>
                    <a:ext uri="{9D8B030D-6E8A-4147-A177-3AD203B41FA5}">
                      <a16:colId xmlns:a16="http://schemas.microsoft.com/office/drawing/2014/main" val="4155716863"/>
                    </a:ext>
                  </a:extLst>
                </a:gridCol>
                <a:gridCol w="1951863">
                  <a:extLst>
                    <a:ext uri="{9D8B030D-6E8A-4147-A177-3AD203B41FA5}">
                      <a16:colId xmlns:a16="http://schemas.microsoft.com/office/drawing/2014/main" val="354430059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Item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Manufacturer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Model 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Serial 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ID 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Location</a:t>
                      </a:r>
                    </a:p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Date In Service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82301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Hood A Serology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/>
                        <a:t>LabConco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3750001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010247795C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01/2016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15938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Freezer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Kenmore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253.240421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WB44052094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570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05/2016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83235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Centrifuge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Eppendorf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5424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0003448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12/2005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7759546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30082122-3041-E64E-9E4B-15482D6EC72B}"/>
              </a:ext>
            </a:extLst>
          </p:cNvPr>
          <p:cNvSpPr/>
          <p:nvPr/>
        </p:nvSpPr>
        <p:spPr>
          <a:xfrm>
            <a:off x="1116418" y="2712752"/>
            <a:ext cx="947057" cy="359229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Select</a:t>
            </a:r>
          </a:p>
        </p:txBody>
      </p:sp>
    </p:spTree>
    <p:extLst>
      <p:ext uri="{BB962C8B-B14F-4D97-AF65-F5344CB8AC3E}">
        <p14:creationId xmlns:p14="http://schemas.microsoft.com/office/powerpoint/2010/main" val="37921960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96423F0-96EB-4449-9B1E-7213006FD9E3}"/>
              </a:ext>
            </a:extLst>
          </p:cNvPr>
          <p:cNvSpPr txBox="1"/>
          <p:nvPr/>
        </p:nvSpPr>
        <p:spPr>
          <a:xfrm>
            <a:off x="4427565" y="57089"/>
            <a:ext cx="27233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Equipment Details View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58E13E1-ABED-7B4D-97CC-9C3FA95CA648}"/>
              </a:ext>
            </a:extLst>
          </p:cNvPr>
          <p:cNvSpPr txBox="1"/>
          <p:nvPr/>
        </p:nvSpPr>
        <p:spPr>
          <a:xfrm>
            <a:off x="599478" y="675696"/>
            <a:ext cx="4005648" cy="247760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tabLst>
                <a:tab pos="1938338" algn="l"/>
              </a:tabLst>
            </a:pPr>
            <a:r>
              <a:rPr lang="en-US" sz="1600" b="1" dirty="0"/>
              <a:t>Manufacturer	</a:t>
            </a:r>
            <a:r>
              <a:rPr lang="en-US" sz="1600" b="1" dirty="0">
                <a:solidFill>
                  <a:schemeClr val="accent6">
                    <a:lumMod val="50000"/>
                  </a:schemeClr>
                </a:solidFill>
              </a:rPr>
              <a:t>Thermo Electron Corp</a:t>
            </a:r>
          </a:p>
          <a:p>
            <a:pPr>
              <a:tabLst>
                <a:tab pos="1938338" algn="l"/>
              </a:tabLst>
            </a:pPr>
            <a:r>
              <a:rPr lang="en-US" sz="1600" b="1" dirty="0"/>
              <a:t>Item	</a:t>
            </a:r>
            <a:r>
              <a:rPr lang="en-US" sz="1600" dirty="0"/>
              <a:t>Freezer</a:t>
            </a:r>
            <a:endParaRPr lang="en-US" sz="1600" b="1" dirty="0"/>
          </a:p>
          <a:p>
            <a:pPr>
              <a:tabLst>
                <a:tab pos="1938338" algn="l"/>
              </a:tabLst>
            </a:pPr>
            <a:r>
              <a:rPr lang="en-US" sz="1600" b="1" i="1" dirty="0"/>
              <a:t>Model #</a:t>
            </a:r>
            <a:r>
              <a:rPr lang="en-US" sz="1600" b="1" dirty="0"/>
              <a:t>	</a:t>
            </a:r>
            <a:r>
              <a:rPr lang="en-US" sz="1600" dirty="0"/>
              <a:t>ULT1786-7-A14</a:t>
            </a:r>
            <a:endParaRPr lang="en-US" sz="1600" b="1" dirty="0"/>
          </a:p>
          <a:p>
            <a:pPr>
              <a:tabLst>
                <a:tab pos="1938338" algn="l"/>
              </a:tabLst>
            </a:pPr>
            <a:r>
              <a:rPr lang="en-US" sz="1600" b="1" dirty="0"/>
              <a:t>Serial #	</a:t>
            </a:r>
            <a:r>
              <a:rPr lang="en-US" sz="1600" dirty="0"/>
              <a:t>W11G-351398-WG</a:t>
            </a:r>
          </a:p>
          <a:p>
            <a:pPr>
              <a:tabLst>
                <a:tab pos="1938338" algn="l"/>
              </a:tabLst>
            </a:pPr>
            <a:r>
              <a:rPr lang="en-US" sz="1600" b="1" dirty="0"/>
              <a:t>In-House ID #	</a:t>
            </a:r>
            <a:r>
              <a:rPr lang="en-US" sz="1600" dirty="0"/>
              <a:t>33</a:t>
            </a:r>
          </a:p>
          <a:p>
            <a:pPr>
              <a:tabLst>
                <a:tab pos="1938338" algn="l"/>
              </a:tabLst>
            </a:pPr>
            <a:r>
              <a:rPr lang="en-US" sz="1600" b="1" i="1" dirty="0"/>
              <a:t>Department (Zone)</a:t>
            </a:r>
            <a:r>
              <a:rPr lang="en-US" sz="1600" b="1" dirty="0"/>
              <a:t>	</a:t>
            </a:r>
            <a:r>
              <a:rPr lang="en-US" sz="1600" dirty="0"/>
              <a:t>Main Laboratory (12)</a:t>
            </a:r>
          </a:p>
          <a:p>
            <a:pPr>
              <a:tabLst>
                <a:tab pos="1938338" algn="l"/>
              </a:tabLst>
            </a:pPr>
            <a:r>
              <a:rPr lang="en-US" sz="1600" b="1" dirty="0"/>
              <a:t>Date In-Service	</a:t>
            </a:r>
            <a:r>
              <a:rPr lang="en-US" sz="1600" dirty="0"/>
              <a:t>05/01/2006</a:t>
            </a:r>
          </a:p>
          <a:p>
            <a:pPr>
              <a:tabLst>
                <a:tab pos="1938338" algn="l"/>
              </a:tabLst>
            </a:pPr>
            <a:r>
              <a:rPr lang="en-US" sz="1600" b="1" dirty="0"/>
              <a:t>Taken Out-of-Service	</a:t>
            </a:r>
            <a:r>
              <a:rPr lang="en-US" sz="1600" dirty="0">
                <a:solidFill>
                  <a:srgbClr val="FF0000"/>
                </a:solidFill>
              </a:rPr>
              <a:t>09/22/2015</a:t>
            </a:r>
          </a:p>
          <a:p>
            <a:endParaRPr lang="en-US" sz="1100" b="1" dirty="0"/>
          </a:p>
          <a:p>
            <a:endParaRPr lang="en-US" sz="1600" b="1" dirty="0"/>
          </a:p>
        </p:txBody>
      </p:sp>
      <p:sp>
        <p:nvSpPr>
          <p:cNvPr id="12" name="Folded Corner 11">
            <a:extLst>
              <a:ext uri="{FF2B5EF4-FFF2-40B4-BE49-F238E27FC236}">
                <a16:creationId xmlns:a16="http://schemas.microsoft.com/office/drawing/2014/main" id="{FD51BFB6-481D-0E49-8731-677302875984}"/>
              </a:ext>
            </a:extLst>
          </p:cNvPr>
          <p:cNvSpPr/>
          <p:nvPr/>
        </p:nvSpPr>
        <p:spPr>
          <a:xfrm>
            <a:off x="6929696" y="2517382"/>
            <a:ext cx="450053" cy="587829"/>
          </a:xfrm>
          <a:prstGeom prst="foldedCorne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olded Corner 12">
            <a:extLst>
              <a:ext uri="{FF2B5EF4-FFF2-40B4-BE49-F238E27FC236}">
                <a16:creationId xmlns:a16="http://schemas.microsoft.com/office/drawing/2014/main" id="{FF367FDA-59DA-6140-B41A-CF57DDD2080F}"/>
              </a:ext>
            </a:extLst>
          </p:cNvPr>
          <p:cNvSpPr/>
          <p:nvPr/>
        </p:nvSpPr>
        <p:spPr>
          <a:xfrm>
            <a:off x="7996535" y="2517382"/>
            <a:ext cx="450053" cy="587829"/>
          </a:xfrm>
          <a:prstGeom prst="foldedCorne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A78166D-AC56-AD4F-9BE2-9A44FA1A7308}"/>
              </a:ext>
            </a:extLst>
          </p:cNvPr>
          <p:cNvSpPr txBox="1"/>
          <p:nvPr/>
        </p:nvSpPr>
        <p:spPr>
          <a:xfrm>
            <a:off x="6335733" y="2148050"/>
            <a:ext cx="56137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/>
              <a:t>Logs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69CD9F6-8B8D-4F44-ADC5-0E289C18E71F}"/>
              </a:ext>
            </a:extLst>
          </p:cNvPr>
          <p:cNvSpPr txBox="1"/>
          <p:nvPr/>
        </p:nvSpPr>
        <p:spPr>
          <a:xfrm>
            <a:off x="6662152" y="3105211"/>
            <a:ext cx="9851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Temperature</a:t>
            </a:r>
          </a:p>
          <a:p>
            <a:pPr algn="ctr"/>
            <a:r>
              <a:rPr lang="en-US" sz="1200" dirty="0"/>
              <a:t>Oct 2019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C37A7B4-5D83-4443-AC82-8EA447396696}"/>
              </a:ext>
            </a:extLst>
          </p:cNvPr>
          <p:cNvSpPr txBox="1"/>
          <p:nvPr/>
        </p:nvSpPr>
        <p:spPr>
          <a:xfrm>
            <a:off x="7728991" y="3105211"/>
            <a:ext cx="9851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Temperature</a:t>
            </a:r>
          </a:p>
          <a:p>
            <a:pPr algn="ctr"/>
            <a:r>
              <a:rPr lang="en-US" sz="1200" dirty="0"/>
              <a:t>Sept 2019</a:t>
            </a:r>
          </a:p>
        </p:txBody>
      </p:sp>
      <p:sp>
        <p:nvSpPr>
          <p:cNvPr id="17" name="Folded Corner 16">
            <a:extLst>
              <a:ext uri="{FF2B5EF4-FFF2-40B4-BE49-F238E27FC236}">
                <a16:creationId xmlns:a16="http://schemas.microsoft.com/office/drawing/2014/main" id="{F4FA726B-C5C3-D940-BE53-0AD1C76FA459}"/>
              </a:ext>
            </a:extLst>
          </p:cNvPr>
          <p:cNvSpPr/>
          <p:nvPr/>
        </p:nvSpPr>
        <p:spPr>
          <a:xfrm>
            <a:off x="9118110" y="2517382"/>
            <a:ext cx="450053" cy="587829"/>
          </a:xfrm>
          <a:prstGeom prst="foldedCorne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412A01B-4EE9-F44D-AE4E-C4C9042268F2}"/>
              </a:ext>
            </a:extLst>
          </p:cNvPr>
          <p:cNvSpPr txBox="1"/>
          <p:nvPr/>
        </p:nvSpPr>
        <p:spPr>
          <a:xfrm>
            <a:off x="8850566" y="3105211"/>
            <a:ext cx="9851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Temperature</a:t>
            </a:r>
          </a:p>
          <a:p>
            <a:pPr algn="ctr"/>
            <a:r>
              <a:rPr lang="en-US" sz="1200" dirty="0"/>
              <a:t>Aug 2019</a:t>
            </a:r>
          </a:p>
        </p:txBody>
      </p:sp>
      <p:sp>
        <p:nvSpPr>
          <p:cNvPr id="27" name="Folded Corner 26">
            <a:extLst>
              <a:ext uri="{FF2B5EF4-FFF2-40B4-BE49-F238E27FC236}">
                <a16:creationId xmlns:a16="http://schemas.microsoft.com/office/drawing/2014/main" id="{2BF5D060-00C2-B547-B201-A543F4190E0C}"/>
              </a:ext>
            </a:extLst>
          </p:cNvPr>
          <p:cNvSpPr/>
          <p:nvPr/>
        </p:nvSpPr>
        <p:spPr>
          <a:xfrm>
            <a:off x="6929696" y="4158771"/>
            <a:ext cx="450053" cy="587829"/>
          </a:xfrm>
          <a:prstGeom prst="foldedCorne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DC26D8A3-70D4-A34F-B0D8-6EA49F576DC5}"/>
              </a:ext>
            </a:extLst>
          </p:cNvPr>
          <p:cNvSpPr txBox="1"/>
          <p:nvPr/>
        </p:nvSpPr>
        <p:spPr>
          <a:xfrm>
            <a:off x="6365609" y="3789439"/>
            <a:ext cx="307007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/>
              <a:t>Preventative Service / Inspections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9EFC465-427D-E049-8E52-AEA7EFF6F97D}"/>
              </a:ext>
            </a:extLst>
          </p:cNvPr>
          <p:cNvSpPr txBox="1"/>
          <p:nvPr/>
        </p:nvSpPr>
        <p:spPr>
          <a:xfrm>
            <a:off x="6789815" y="4746600"/>
            <a:ext cx="7298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October </a:t>
            </a:r>
          </a:p>
          <a:p>
            <a:pPr algn="ctr"/>
            <a:r>
              <a:rPr lang="en-US" sz="1200" dirty="0"/>
              <a:t>2019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622C0926-6223-E845-9890-D0902A4299BA}"/>
              </a:ext>
            </a:extLst>
          </p:cNvPr>
          <p:cNvSpPr/>
          <p:nvPr/>
        </p:nvSpPr>
        <p:spPr>
          <a:xfrm>
            <a:off x="599478" y="6263547"/>
            <a:ext cx="18371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u="sng" dirty="0">
                <a:solidFill>
                  <a:schemeClr val="accent1">
                    <a:lumMod val="75000"/>
                  </a:schemeClr>
                </a:solidFill>
              </a:rPr>
              <a:t>Edit (Admin Only)</a:t>
            </a:r>
            <a:endParaRPr lang="en-US" dirty="0"/>
          </a:p>
        </p:txBody>
      </p:sp>
      <p:sp>
        <p:nvSpPr>
          <p:cNvPr id="44" name="Folded Corner 43">
            <a:extLst>
              <a:ext uri="{FF2B5EF4-FFF2-40B4-BE49-F238E27FC236}">
                <a16:creationId xmlns:a16="http://schemas.microsoft.com/office/drawing/2014/main" id="{CE4940A7-2BED-9846-8A96-37147B2031DD}"/>
              </a:ext>
            </a:extLst>
          </p:cNvPr>
          <p:cNvSpPr/>
          <p:nvPr/>
        </p:nvSpPr>
        <p:spPr>
          <a:xfrm>
            <a:off x="10086691" y="2517382"/>
            <a:ext cx="450053" cy="587829"/>
          </a:xfrm>
          <a:prstGeom prst="foldedCorne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05BC7771-B029-D340-A12B-960B061DD114}"/>
              </a:ext>
            </a:extLst>
          </p:cNvPr>
          <p:cNvSpPr txBox="1"/>
          <p:nvPr/>
        </p:nvSpPr>
        <p:spPr>
          <a:xfrm>
            <a:off x="9819146" y="3105211"/>
            <a:ext cx="9851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Temperature</a:t>
            </a:r>
          </a:p>
          <a:p>
            <a:pPr algn="ctr"/>
            <a:r>
              <a:rPr lang="en-US" sz="1200" dirty="0"/>
              <a:t>Jul 2019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9FCAFCFC-5AD6-D049-8B57-8A53C86467B4}"/>
              </a:ext>
            </a:extLst>
          </p:cNvPr>
          <p:cNvSpPr/>
          <p:nvPr/>
        </p:nvSpPr>
        <p:spPr>
          <a:xfrm>
            <a:off x="10850010" y="3024388"/>
            <a:ext cx="74251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u="sng" dirty="0">
                <a:solidFill>
                  <a:schemeClr val="accent1">
                    <a:lumMod val="75000"/>
                  </a:schemeClr>
                </a:solidFill>
              </a:rPr>
              <a:t>See All</a:t>
            </a:r>
            <a:endParaRPr lang="en-US" sz="1600" dirty="0"/>
          </a:p>
        </p:txBody>
      </p:sp>
      <p:sp>
        <p:nvSpPr>
          <p:cNvPr id="47" name="Folded Corner 46">
            <a:extLst>
              <a:ext uri="{FF2B5EF4-FFF2-40B4-BE49-F238E27FC236}">
                <a16:creationId xmlns:a16="http://schemas.microsoft.com/office/drawing/2014/main" id="{341D8FB9-1478-6E4B-87F5-4B687B5F53D5}"/>
              </a:ext>
            </a:extLst>
          </p:cNvPr>
          <p:cNvSpPr/>
          <p:nvPr/>
        </p:nvSpPr>
        <p:spPr>
          <a:xfrm>
            <a:off x="6933487" y="1061906"/>
            <a:ext cx="450053" cy="587829"/>
          </a:xfrm>
          <a:prstGeom prst="foldedCorne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Folded Corner 50">
            <a:extLst>
              <a:ext uri="{FF2B5EF4-FFF2-40B4-BE49-F238E27FC236}">
                <a16:creationId xmlns:a16="http://schemas.microsoft.com/office/drawing/2014/main" id="{B6B4361A-52B9-824C-85A0-062FBF018B6E}"/>
              </a:ext>
            </a:extLst>
          </p:cNvPr>
          <p:cNvSpPr/>
          <p:nvPr/>
        </p:nvSpPr>
        <p:spPr>
          <a:xfrm>
            <a:off x="7996535" y="1061906"/>
            <a:ext cx="450053" cy="587829"/>
          </a:xfrm>
          <a:prstGeom prst="foldedCorne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F94A7904-C71A-F94B-AA50-D2AA6C71AC59}"/>
              </a:ext>
            </a:extLst>
          </p:cNvPr>
          <p:cNvSpPr txBox="1"/>
          <p:nvPr/>
        </p:nvSpPr>
        <p:spPr>
          <a:xfrm>
            <a:off x="6339524" y="692574"/>
            <a:ext cx="18101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/>
              <a:t>Manufacturer Data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C9EA8454-0BE9-9F4A-9444-7E4C96919D21}"/>
              </a:ext>
            </a:extLst>
          </p:cNvPr>
          <p:cNvSpPr txBox="1"/>
          <p:nvPr/>
        </p:nvSpPr>
        <p:spPr>
          <a:xfrm>
            <a:off x="6740259" y="1649735"/>
            <a:ext cx="8638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Equipment</a:t>
            </a:r>
          </a:p>
          <a:p>
            <a:pPr algn="ctr"/>
            <a:r>
              <a:rPr lang="en-US" sz="1200" dirty="0"/>
              <a:t>Manual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61D7146B-51D8-4E4C-AE05-B55137A164A2}"/>
              </a:ext>
            </a:extLst>
          </p:cNvPr>
          <p:cNvSpPr txBox="1"/>
          <p:nvPr/>
        </p:nvSpPr>
        <p:spPr>
          <a:xfrm>
            <a:off x="7921253" y="1649735"/>
            <a:ext cx="6006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Spec</a:t>
            </a:r>
          </a:p>
          <a:p>
            <a:pPr algn="ctr"/>
            <a:r>
              <a:rPr lang="en-US" sz="1200" dirty="0"/>
              <a:t>Sheets</a:t>
            </a:r>
          </a:p>
        </p:txBody>
      </p:sp>
      <p:sp>
        <p:nvSpPr>
          <p:cNvPr id="55" name="Folded Corner 54">
            <a:extLst>
              <a:ext uri="{FF2B5EF4-FFF2-40B4-BE49-F238E27FC236}">
                <a16:creationId xmlns:a16="http://schemas.microsoft.com/office/drawing/2014/main" id="{83EDE2F5-1FA7-244B-AE5B-AE9DEE4F4CAC}"/>
              </a:ext>
            </a:extLst>
          </p:cNvPr>
          <p:cNvSpPr/>
          <p:nvPr/>
        </p:nvSpPr>
        <p:spPr>
          <a:xfrm>
            <a:off x="6950304" y="5548626"/>
            <a:ext cx="450053" cy="587829"/>
          </a:xfrm>
          <a:prstGeom prst="foldedCorne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834F3384-BF21-974B-ACD3-270BE038448A}"/>
              </a:ext>
            </a:extLst>
          </p:cNvPr>
          <p:cNvSpPr txBox="1"/>
          <p:nvPr/>
        </p:nvSpPr>
        <p:spPr>
          <a:xfrm>
            <a:off x="6386217" y="5179294"/>
            <a:ext cx="8139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/>
              <a:t>Repairs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86CC8C5C-04AA-F04E-B125-787AE25FDC29}"/>
              </a:ext>
            </a:extLst>
          </p:cNvPr>
          <p:cNvSpPr txBox="1"/>
          <p:nvPr/>
        </p:nvSpPr>
        <p:spPr>
          <a:xfrm>
            <a:off x="6913880" y="6136455"/>
            <a:ext cx="52290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None</a:t>
            </a:r>
          </a:p>
        </p:txBody>
      </p:sp>
    </p:spTree>
    <p:extLst>
      <p:ext uri="{BB962C8B-B14F-4D97-AF65-F5344CB8AC3E}">
        <p14:creationId xmlns:p14="http://schemas.microsoft.com/office/powerpoint/2010/main" val="5688607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C5C6C3D4-F0AD-9947-B420-FC0C46189B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4653904"/>
              </p:ext>
            </p:extLst>
          </p:nvPr>
        </p:nvGraphicFramePr>
        <p:xfrm>
          <a:off x="366223" y="774569"/>
          <a:ext cx="7504656" cy="3759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7816">
                  <a:extLst>
                    <a:ext uri="{9D8B030D-6E8A-4147-A177-3AD203B41FA5}">
                      <a16:colId xmlns:a16="http://schemas.microsoft.com/office/drawing/2014/main" val="1907787036"/>
                    </a:ext>
                  </a:extLst>
                </a:gridCol>
                <a:gridCol w="1056873">
                  <a:extLst>
                    <a:ext uri="{9D8B030D-6E8A-4147-A177-3AD203B41FA5}">
                      <a16:colId xmlns:a16="http://schemas.microsoft.com/office/drawing/2014/main" val="143739724"/>
                    </a:ext>
                  </a:extLst>
                </a:gridCol>
                <a:gridCol w="935665">
                  <a:extLst>
                    <a:ext uri="{9D8B030D-6E8A-4147-A177-3AD203B41FA5}">
                      <a16:colId xmlns:a16="http://schemas.microsoft.com/office/drawing/2014/main" val="3806467161"/>
                    </a:ext>
                  </a:extLst>
                </a:gridCol>
                <a:gridCol w="1531088">
                  <a:extLst>
                    <a:ext uri="{9D8B030D-6E8A-4147-A177-3AD203B41FA5}">
                      <a16:colId xmlns:a16="http://schemas.microsoft.com/office/drawing/2014/main" val="3528492188"/>
                    </a:ext>
                  </a:extLst>
                </a:gridCol>
                <a:gridCol w="2363214">
                  <a:extLst>
                    <a:ext uri="{9D8B030D-6E8A-4147-A177-3AD203B41FA5}">
                      <a16:colId xmlns:a16="http://schemas.microsoft.com/office/drawing/2014/main" val="1119241313"/>
                    </a:ext>
                  </a:extLst>
                </a:gridCol>
              </a:tblGrid>
              <a:tr h="407120">
                <a:tc>
                  <a:txBody>
                    <a:bodyPr/>
                    <a:lstStyle/>
                    <a:p>
                      <a:r>
                        <a:rPr lang="en-US" sz="1100" b="1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Temperature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Air Flow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Weekly Cleaning Log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5891051"/>
                  </a:ext>
                </a:extLst>
              </a:tr>
              <a:tr h="291370">
                <a:tc>
                  <a:txBody>
                    <a:bodyPr/>
                    <a:lstStyle/>
                    <a:p>
                      <a:r>
                        <a:rPr lang="en-US" sz="1100" b="1" dirty="0"/>
                        <a:t>Freezers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9608321"/>
                  </a:ext>
                </a:extLst>
              </a:tr>
              <a:tr h="291370">
                <a:tc>
                  <a:txBody>
                    <a:bodyPr/>
                    <a:lstStyle/>
                    <a:p>
                      <a:r>
                        <a:rPr lang="en-US" sz="1100" b="1" dirty="0"/>
                        <a:t>Refrigerators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6206908"/>
                  </a:ext>
                </a:extLst>
              </a:tr>
              <a:tr h="291370">
                <a:tc>
                  <a:txBody>
                    <a:bodyPr/>
                    <a:lstStyle/>
                    <a:p>
                      <a:r>
                        <a:rPr lang="en-US" sz="1100" b="1" dirty="0"/>
                        <a:t>Incubators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9760185"/>
                  </a:ext>
                </a:extLst>
              </a:tr>
              <a:tr h="291370">
                <a:tc>
                  <a:txBody>
                    <a:bodyPr/>
                    <a:lstStyle/>
                    <a:p>
                      <a:r>
                        <a:rPr lang="en-US" sz="1100" b="1" dirty="0"/>
                        <a:t>Hoods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026509"/>
                  </a:ext>
                </a:extLst>
              </a:tr>
              <a:tr h="291370">
                <a:tc>
                  <a:txBody>
                    <a:bodyPr/>
                    <a:lstStyle/>
                    <a:p>
                      <a:r>
                        <a:rPr lang="en-US" sz="1100" b="1" dirty="0" err="1"/>
                        <a:t>Rotorgenes</a:t>
                      </a:r>
                      <a:endParaRPr lang="en-US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4618124"/>
                  </a:ext>
                </a:extLst>
              </a:tr>
              <a:tr h="291370">
                <a:tc>
                  <a:txBody>
                    <a:bodyPr/>
                    <a:lstStyle/>
                    <a:p>
                      <a:r>
                        <a:rPr lang="en-US" sz="1100" b="1" dirty="0" err="1"/>
                        <a:t>Waterbaths</a:t>
                      </a:r>
                      <a:endParaRPr lang="en-US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9657006"/>
                  </a:ext>
                </a:extLst>
              </a:tr>
              <a:tr h="291370">
                <a:tc>
                  <a:txBody>
                    <a:bodyPr/>
                    <a:lstStyle/>
                    <a:p>
                      <a:r>
                        <a:rPr lang="en-US" sz="1100" b="1" dirty="0" err="1"/>
                        <a:t>Histo</a:t>
                      </a:r>
                      <a:r>
                        <a:rPr lang="en-US" sz="1100" b="1" dirty="0"/>
                        <a:t> </a:t>
                      </a:r>
                      <a:r>
                        <a:rPr lang="en-US" sz="1100" b="1" dirty="0" err="1"/>
                        <a:t>Stainer</a:t>
                      </a:r>
                      <a:endParaRPr lang="en-US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9151339"/>
                  </a:ext>
                </a:extLst>
              </a:tr>
              <a:tr h="291370">
                <a:tc>
                  <a:txBody>
                    <a:bodyPr/>
                    <a:lstStyle/>
                    <a:p>
                      <a:r>
                        <a:rPr lang="en-US" sz="1100" b="1" dirty="0"/>
                        <a:t>Embedding Station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4953915"/>
                  </a:ext>
                </a:extLst>
              </a:tr>
              <a:tr h="291370">
                <a:tc>
                  <a:txBody>
                    <a:bodyPr/>
                    <a:lstStyle/>
                    <a:p>
                      <a:r>
                        <a:rPr lang="en-US" sz="1100" b="1" dirty="0"/>
                        <a:t>Grossing Station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310095"/>
                  </a:ext>
                </a:extLst>
              </a:tr>
              <a:tr h="291370">
                <a:tc>
                  <a:txBody>
                    <a:bodyPr/>
                    <a:lstStyle/>
                    <a:p>
                      <a:r>
                        <a:rPr lang="en-US" sz="1100" b="1" dirty="0"/>
                        <a:t>Bond Max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3340733"/>
                  </a:ext>
                </a:extLst>
              </a:tr>
              <a:tr h="291370">
                <a:tc>
                  <a:txBody>
                    <a:bodyPr/>
                    <a:lstStyle/>
                    <a:p>
                      <a:r>
                        <a:rPr lang="en-US" sz="1100" b="1" dirty="0"/>
                        <a:t>Bench Mark Ultra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7058698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BE338537-B16F-4B46-BB95-3A8D40662312}"/>
              </a:ext>
            </a:extLst>
          </p:cNvPr>
          <p:cNvSpPr txBox="1"/>
          <p:nvPr/>
        </p:nvSpPr>
        <p:spPr>
          <a:xfrm>
            <a:off x="366223" y="87086"/>
            <a:ext cx="22099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Equipment Logs</a:t>
            </a:r>
          </a:p>
        </p:txBody>
      </p:sp>
    </p:spTree>
    <p:extLst>
      <p:ext uri="{BB962C8B-B14F-4D97-AF65-F5344CB8AC3E}">
        <p14:creationId xmlns:p14="http://schemas.microsoft.com/office/powerpoint/2010/main" val="13935929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C5C6C3D4-F0AD-9947-B420-FC0C46189B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6930199"/>
              </p:ext>
            </p:extLst>
          </p:nvPr>
        </p:nvGraphicFramePr>
        <p:xfrm>
          <a:off x="366223" y="774569"/>
          <a:ext cx="4184512" cy="2738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0088">
                  <a:extLst>
                    <a:ext uri="{9D8B030D-6E8A-4147-A177-3AD203B41FA5}">
                      <a16:colId xmlns:a16="http://schemas.microsoft.com/office/drawing/2014/main" val="1907787036"/>
                    </a:ext>
                  </a:extLst>
                </a:gridCol>
                <a:gridCol w="1232212">
                  <a:extLst>
                    <a:ext uri="{9D8B030D-6E8A-4147-A177-3AD203B41FA5}">
                      <a16:colId xmlns:a16="http://schemas.microsoft.com/office/drawing/2014/main" val="4114767738"/>
                    </a:ext>
                  </a:extLst>
                </a:gridCol>
                <a:gridCol w="1232212">
                  <a:extLst>
                    <a:ext uri="{9D8B030D-6E8A-4147-A177-3AD203B41FA5}">
                      <a16:colId xmlns:a16="http://schemas.microsoft.com/office/drawing/2014/main" val="87079495"/>
                    </a:ext>
                  </a:extLst>
                </a:gridCol>
              </a:tblGrid>
              <a:tr h="407120">
                <a:tc>
                  <a:txBody>
                    <a:bodyPr/>
                    <a:lstStyle/>
                    <a:p>
                      <a:r>
                        <a:rPr lang="en-US" sz="1100" b="1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Calibration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OTV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5891051"/>
                  </a:ext>
                </a:extLst>
              </a:tr>
              <a:tr h="291370">
                <a:tc>
                  <a:txBody>
                    <a:bodyPr/>
                    <a:lstStyle/>
                    <a:p>
                      <a:r>
                        <a:rPr lang="en-US" sz="1100" b="1" dirty="0"/>
                        <a:t>Balances/Scales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0296679"/>
                  </a:ext>
                </a:extLst>
              </a:tr>
              <a:tr h="291370">
                <a:tc>
                  <a:txBody>
                    <a:bodyPr/>
                    <a:lstStyle/>
                    <a:p>
                      <a:r>
                        <a:rPr lang="en-US" sz="1100" b="1" dirty="0"/>
                        <a:t>Thermometers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9328517"/>
                  </a:ext>
                </a:extLst>
              </a:tr>
              <a:tr h="291370">
                <a:tc>
                  <a:txBody>
                    <a:bodyPr/>
                    <a:lstStyle/>
                    <a:p>
                      <a:r>
                        <a:rPr lang="en-US" sz="1100" b="1" dirty="0" err="1"/>
                        <a:t>Pipetters</a:t>
                      </a:r>
                      <a:endParaRPr lang="en-US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Q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6954609"/>
                  </a:ext>
                </a:extLst>
              </a:tr>
              <a:tr h="291370">
                <a:tc>
                  <a:txBody>
                    <a:bodyPr/>
                    <a:lstStyle/>
                    <a:p>
                      <a:r>
                        <a:rPr lang="en-US" sz="1100" b="1" dirty="0"/>
                        <a:t>UV Lights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1438622"/>
                  </a:ext>
                </a:extLst>
              </a:tr>
              <a:tr h="291370">
                <a:tc>
                  <a:txBody>
                    <a:bodyPr/>
                    <a:lstStyle/>
                    <a:p>
                      <a:r>
                        <a:rPr lang="en-US" sz="1100" b="1" dirty="0"/>
                        <a:t>pH Meter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417186"/>
                  </a:ext>
                </a:extLst>
              </a:tr>
              <a:tr h="291370">
                <a:tc>
                  <a:txBody>
                    <a:bodyPr/>
                    <a:lstStyle/>
                    <a:p>
                      <a:r>
                        <a:rPr lang="en-US" sz="1100" b="1" dirty="0"/>
                        <a:t>Microscopes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2761436"/>
                  </a:ext>
                </a:extLst>
              </a:tr>
              <a:tr h="291370">
                <a:tc>
                  <a:txBody>
                    <a:bodyPr/>
                    <a:lstStyle/>
                    <a:p>
                      <a:r>
                        <a:rPr lang="en-US" sz="1100" b="1" dirty="0"/>
                        <a:t>Hoods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2496967"/>
                  </a:ext>
                </a:extLst>
              </a:tr>
              <a:tr h="291370">
                <a:tc>
                  <a:txBody>
                    <a:bodyPr/>
                    <a:lstStyle/>
                    <a:p>
                      <a:r>
                        <a:rPr lang="en-US" sz="1100" b="1" dirty="0" err="1"/>
                        <a:t>RotorGenes</a:t>
                      </a:r>
                      <a:endParaRPr lang="en-US" sz="11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7811624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BE338537-B16F-4B46-BB95-3A8D40662312}"/>
              </a:ext>
            </a:extLst>
          </p:cNvPr>
          <p:cNvSpPr txBox="1"/>
          <p:nvPr/>
        </p:nvSpPr>
        <p:spPr>
          <a:xfrm>
            <a:off x="366223" y="87086"/>
            <a:ext cx="50977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Equipment Calibration Documentation</a:t>
            </a:r>
          </a:p>
        </p:txBody>
      </p:sp>
    </p:spTree>
    <p:extLst>
      <p:ext uri="{BB962C8B-B14F-4D97-AF65-F5344CB8AC3E}">
        <p14:creationId xmlns:p14="http://schemas.microsoft.com/office/powerpoint/2010/main" val="42258216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E338537-B16F-4B46-BB95-3A8D40662312}"/>
              </a:ext>
            </a:extLst>
          </p:cNvPr>
          <p:cNvSpPr txBox="1"/>
          <p:nvPr/>
        </p:nvSpPr>
        <p:spPr>
          <a:xfrm>
            <a:off x="4568715" y="2721114"/>
            <a:ext cx="366670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/>
              <a:t>Laboratory Zone</a:t>
            </a:r>
          </a:p>
        </p:txBody>
      </p:sp>
    </p:spTree>
    <p:extLst>
      <p:ext uri="{BB962C8B-B14F-4D97-AF65-F5344CB8AC3E}">
        <p14:creationId xmlns:p14="http://schemas.microsoft.com/office/powerpoint/2010/main" val="22714485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D5925535-84E1-8148-BAE2-B46BD0268273}"/>
              </a:ext>
            </a:extLst>
          </p:cNvPr>
          <p:cNvSpPr txBox="1"/>
          <p:nvPr/>
        </p:nvSpPr>
        <p:spPr>
          <a:xfrm>
            <a:off x="1648044" y="255180"/>
            <a:ext cx="227536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PDF / PPT / DOC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8A7985F-A2AE-6644-B6D5-6D836337BA72}"/>
              </a:ext>
            </a:extLst>
          </p:cNvPr>
          <p:cNvSpPr txBox="1"/>
          <p:nvPr/>
        </p:nvSpPr>
        <p:spPr>
          <a:xfrm>
            <a:off x="6712692" y="255180"/>
            <a:ext cx="227536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Scanning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BE0B996-0932-2241-AA5A-332BC9A9694B}"/>
              </a:ext>
            </a:extLst>
          </p:cNvPr>
          <p:cNvSpPr txBox="1"/>
          <p:nvPr/>
        </p:nvSpPr>
        <p:spPr>
          <a:xfrm>
            <a:off x="4327633" y="1052621"/>
            <a:ext cx="1718739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b="1" dirty="0"/>
              <a:t>Classification</a:t>
            </a:r>
          </a:p>
          <a:p>
            <a:pPr algn="ctr"/>
            <a:r>
              <a:rPr lang="en-US" dirty="0"/>
              <a:t>Personnel</a:t>
            </a:r>
          </a:p>
          <a:p>
            <a:pPr algn="ctr"/>
            <a:r>
              <a:rPr lang="en-US" dirty="0"/>
              <a:t>Equipment</a:t>
            </a:r>
          </a:p>
          <a:p>
            <a:pPr algn="ctr"/>
            <a:r>
              <a:rPr lang="en-US" dirty="0"/>
              <a:t>Laboratory Zone</a:t>
            </a:r>
          </a:p>
          <a:p>
            <a:pPr algn="ctr"/>
            <a:r>
              <a:rPr lang="en-US" dirty="0"/>
              <a:t>Assay</a:t>
            </a:r>
          </a:p>
          <a:p>
            <a:pPr algn="ctr"/>
            <a:r>
              <a:rPr lang="en-US" dirty="0"/>
              <a:t>SOPs</a:t>
            </a:r>
          </a:p>
        </p:txBody>
      </p:sp>
      <p:cxnSp>
        <p:nvCxnSpPr>
          <p:cNvPr id="12" name="Elbow Connector 11">
            <a:extLst>
              <a:ext uri="{FF2B5EF4-FFF2-40B4-BE49-F238E27FC236}">
                <a16:creationId xmlns:a16="http://schemas.microsoft.com/office/drawing/2014/main" id="{CAA616FF-E2A0-9641-8AD3-5C810BBEF6F8}"/>
              </a:ext>
            </a:extLst>
          </p:cNvPr>
          <p:cNvCxnSpPr>
            <a:cxnSpLocks/>
            <a:stCxn id="9" idx="2"/>
            <a:endCxn id="10" idx="0"/>
          </p:cNvCxnSpPr>
          <p:nvPr/>
        </p:nvCxnSpPr>
        <p:spPr>
          <a:xfrm rot="5400000">
            <a:off x="6304636" y="-493120"/>
            <a:ext cx="428109" cy="2663373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Elbow Connector 15">
            <a:extLst>
              <a:ext uri="{FF2B5EF4-FFF2-40B4-BE49-F238E27FC236}">
                <a16:creationId xmlns:a16="http://schemas.microsoft.com/office/drawing/2014/main" id="{529BDE4A-AFF7-ED4D-8C31-A62BDDAB16B7}"/>
              </a:ext>
            </a:extLst>
          </p:cNvPr>
          <p:cNvCxnSpPr>
            <a:cxnSpLocks/>
            <a:stCxn id="8" idx="2"/>
            <a:endCxn id="10" idx="0"/>
          </p:cNvCxnSpPr>
          <p:nvPr/>
        </p:nvCxnSpPr>
        <p:spPr>
          <a:xfrm rot="16200000" flipH="1">
            <a:off x="3772311" y="-362072"/>
            <a:ext cx="428109" cy="2401275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olded Corner 19">
            <a:extLst>
              <a:ext uri="{FF2B5EF4-FFF2-40B4-BE49-F238E27FC236}">
                <a16:creationId xmlns:a16="http://schemas.microsoft.com/office/drawing/2014/main" id="{3DC56975-D4F6-A341-BF53-34EA520AE9F5}"/>
              </a:ext>
            </a:extLst>
          </p:cNvPr>
          <p:cNvSpPr/>
          <p:nvPr/>
        </p:nvSpPr>
        <p:spPr>
          <a:xfrm>
            <a:off x="534201" y="5383970"/>
            <a:ext cx="450053" cy="587829"/>
          </a:xfrm>
          <a:prstGeom prst="foldedCorne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olded Corner 20">
            <a:extLst>
              <a:ext uri="{FF2B5EF4-FFF2-40B4-BE49-F238E27FC236}">
                <a16:creationId xmlns:a16="http://schemas.microsoft.com/office/drawing/2014/main" id="{8202D90A-1D9A-CC44-A817-BD6559FDF575}"/>
              </a:ext>
            </a:extLst>
          </p:cNvPr>
          <p:cNvSpPr/>
          <p:nvPr/>
        </p:nvSpPr>
        <p:spPr>
          <a:xfrm>
            <a:off x="5557973" y="3267927"/>
            <a:ext cx="450053" cy="587829"/>
          </a:xfrm>
          <a:prstGeom prst="foldedCorne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olded Corner 21">
            <a:extLst>
              <a:ext uri="{FF2B5EF4-FFF2-40B4-BE49-F238E27FC236}">
                <a16:creationId xmlns:a16="http://schemas.microsoft.com/office/drawing/2014/main" id="{5F82613A-9193-B743-A6FE-14007522D3A0}"/>
              </a:ext>
            </a:extLst>
          </p:cNvPr>
          <p:cNvSpPr/>
          <p:nvPr/>
        </p:nvSpPr>
        <p:spPr>
          <a:xfrm>
            <a:off x="4944000" y="5855617"/>
            <a:ext cx="450053" cy="587829"/>
          </a:xfrm>
          <a:prstGeom prst="foldedCorne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BE68AFC-F19C-9B41-AA24-90D809D590F6}"/>
              </a:ext>
            </a:extLst>
          </p:cNvPr>
          <p:cNvSpPr txBox="1"/>
          <p:nvPr/>
        </p:nvSpPr>
        <p:spPr>
          <a:xfrm>
            <a:off x="428848" y="6051044"/>
            <a:ext cx="6607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Missing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09241F4-5FA2-2644-9CEA-E5534B229A41}"/>
              </a:ext>
            </a:extLst>
          </p:cNvPr>
          <p:cNvSpPr txBox="1"/>
          <p:nvPr/>
        </p:nvSpPr>
        <p:spPr>
          <a:xfrm>
            <a:off x="4774174" y="6442961"/>
            <a:ext cx="78970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Complete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9D61478-8F28-984F-BE9B-A2BDCAFDFE05}"/>
              </a:ext>
            </a:extLst>
          </p:cNvPr>
          <p:cNvSpPr txBox="1"/>
          <p:nvPr/>
        </p:nvSpPr>
        <p:spPr>
          <a:xfrm>
            <a:off x="5395066" y="3860742"/>
            <a:ext cx="8027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Approvals</a:t>
            </a:r>
          </a:p>
          <a:p>
            <a:pPr algn="ctr"/>
            <a:r>
              <a:rPr lang="en-US" sz="1200" dirty="0"/>
              <a:t>Required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3A8D824B-9C2C-044A-8F5C-3C7F767FA0AD}"/>
              </a:ext>
            </a:extLst>
          </p:cNvPr>
          <p:cNvSpPr txBox="1"/>
          <p:nvPr/>
        </p:nvSpPr>
        <p:spPr>
          <a:xfrm>
            <a:off x="8052219" y="1165204"/>
            <a:ext cx="386317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Configuration Options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64CB436A-6EB0-7649-94DC-A2A5B5B8DD87}"/>
              </a:ext>
            </a:extLst>
          </p:cNvPr>
          <p:cNvSpPr txBox="1"/>
          <p:nvPr/>
        </p:nvSpPr>
        <p:spPr>
          <a:xfrm>
            <a:off x="5826864" y="4368573"/>
            <a:ext cx="898195" cy="46166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Comments </a:t>
            </a:r>
          </a:p>
          <a:p>
            <a:r>
              <a:rPr lang="en-US" sz="1200" i="1" dirty="0"/>
              <a:t>(optional)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13724D48-CC07-9248-970F-59C2EE3D5085}"/>
              </a:ext>
            </a:extLst>
          </p:cNvPr>
          <p:cNvSpPr txBox="1"/>
          <p:nvPr/>
        </p:nvSpPr>
        <p:spPr>
          <a:xfrm>
            <a:off x="4677697" y="5155487"/>
            <a:ext cx="97597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Approve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045514EE-B110-D94E-B988-C7E0BF42E5FC}"/>
              </a:ext>
            </a:extLst>
          </p:cNvPr>
          <p:cNvSpPr txBox="1"/>
          <p:nvPr/>
        </p:nvSpPr>
        <p:spPr>
          <a:xfrm>
            <a:off x="6059856" y="5155487"/>
            <a:ext cx="219136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Forward </a:t>
            </a:r>
            <a:r>
              <a:rPr lang="en-US" sz="1200" dirty="0"/>
              <a:t>(without Approval)</a:t>
            </a:r>
            <a:endParaRPr lang="en-US" dirty="0"/>
          </a:p>
        </p:txBody>
      </p:sp>
      <p:cxnSp>
        <p:nvCxnSpPr>
          <p:cNvPr id="35" name="Elbow Connector 34">
            <a:extLst>
              <a:ext uri="{FF2B5EF4-FFF2-40B4-BE49-F238E27FC236}">
                <a16:creationId xmlns:a16="http://schemas.microsoft.com/office/drawing/2014/main" id="{672B9248-D5A9-CB44-8539-3A4CAE42381F}"/>
              </a:ext>
            </a:extLst>
          </p:cNvPr>
          <p:cNvCxnSpPr>
            <a:cxnSpLocks/>
            <a:stCxn id="25" idx="2"/>
            <a:endCxn id="32" idx="0"/>
          </p:cNvCxnSpPr>
          <p:nvPr/>
        </p:nvCxnSpPr>
        <p:spPr>
          <a:xfrm rot="5400000">
            <a:off x="5064531" y="4423560"/>
            <a:ext cx="833080" cy="630774"/>
          </a:xfrm>
          <a:prstGeom prst="bentConnector3">
            <a:avLst>
              <a:gd name="adj1" fmla="val 85736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Elbow Connector 38">
            <a:extLst>
              <a:ext uri="{FF2B5EF4-FFF2-40B4-BE49-F238E27FC236}">
                <a16:creationId xmlns:a16="http://schemas.microsoft.com/office/drawing/2014/main" id="{68FE8E02-2C4F-CD49-8346-CC77D67A1C33}"/>
              </a:ext>
            </a:extLst>
          </p:cNvPr>
          <p:cNvCxnSpPr>
            <a:cxnSpLocks/>
            <a:stCxn id="25" idx="2"/>
            <a:endCxn id="33" idx="0"/>
          </p:cNvCxnSpPr>
          <p:nvPr/>
        </p:nvCxnSpPr>
        <p:spPr>
          <a:xfrm rot="16200000" flipH="1">
            <a:off x="6059459" y="4059405"/>
            <a:ext cx="833080" cy="1359083"/>
          </a:xfrm>
          <a:prstGeom prst="bentConnector3">
            <a:avLst>
              <a:gd name="adj1" fmla="val 85736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Elbow Connector 42">
            <a:extLst>
              <a:ext uri="{FF2B5EF4-FFF2-40B4-BE49-F238E27FC236}">
                <a16:creationId xmlns:a16="http://schemas.microsoft.com/office/drawing/2014/main" id="{D35A2999-F39E-9E4B-AC04-257C39BC617A}"/>
              </a:ext>
            </a:extLst>
          </p:cNvPr>
          <p:cNvCxnSpPr>
            <a:cxnSpLocks/>
            <a:stCxn id="32" idx="2"/>
            <a:endCxn id="22" idx="0"/>
          </p:cNvCxnSpPr>
          <p:nvPr/>
        </p:nvCxnSpPr>
        <p:spPr>
          <a:xfrm rot="16200000" flipH="1">
            <a:off x="5001956" y="5688546"/>
            <a:ext cx="330798" cy="3343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Elbow Connector 49">
            <a:extLst>
              <a:ext uri="{FF2B5EF4-FFF2-40B4-BE49-F238E27FC236}">
                <a16:creationId xmlns:a16="http://schemas.microsoft.com/office/drawing/2014/main" id="{A044B5BC-A188-F64F-930F-3E978C07DD3E}"/>
              </a:ext>
            </a:extLst>
          </p:cNvPr>
          <p:cNvCxnSpPr>
            <a:cxnSpLocks/>
            <a:stCxn id="33" idx="2"/>
            <a:endCxn id="21" idx="3"/>
          </p:cNvCxnSpPr>
          <p:nvPr/>
        </p:nvCxnSpPr>
        <p:spPr>
          <a:xfrm rot="5400000" flipH="1">
            <a:off x="5600295" y="3969574"/>
            <a:ext cx="1962977" cy="1147515"/>
          </a:xfrm>
          <a:prstGeom prst="bentConnector4">
            <a:avLst>
              <a:gd name="adj1" fmla="val -11646"/>
              <a:gd name="adj2" fmla="val -128342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Folded Corner 55">
            <a:extLst>
              <a:ext uri="{FF2B5EF4-FFF2-40B4-BE49-F238E27FC236}">
                <a16:creationId xmlns:a16="http://schemas.microsoft.com/office/drawing/2014/main" id="{CB506258-3061-1E43-83A0-9839A3770DDC}"/>
              </a:ext>
            </a:extLst>
          </p:cNvPr>
          <p:cNvSpPr/>
          <p:nvPr/>
        </p:nvSpPr>
        <p:spPr>
          <a:xfrm>
            <a:off x="4468708" y="3267927"/>
            <a:ext cx="450053" cy="587829"/>
          </a:xfrm>
          <a:prstGeom prst="foldedCorne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8FF468A3-8E3A-884E-8FEF-21263D166DA0}"/>
              </a:ext>
            </a:extLst>
          </p:cNvPr>
          <p:cNvSpPr txBox="1"/>
          <p:nvPr/>
        </p:nvSpPr>
        <p:spPr>
          <a:xfrm>
            <a:off x="4298882" y="3859184"/>
            <a:ext cx="78970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Complete</a:t>
            </a:r>
          </a:p>
        </p:txBody>
      </p:sp>
      <p:cxnSp>
        <p:nvCxnSpPr>
          <p:cNvPr id="60" name="Elbow Connector 59">
            <a:extLst>
              <a:ext uri="{FF2B5EF4-FFF2-40B4-BE49-F238E27FC236}">
                <a16:creationId xmlns:a16="http://schemas.microsoft.com/office/drawing/2014/main" id="{C6506F7B-F15D-0245-BDE8-800865E51F05}"/>
              </a:ext>
            </a:extLst>
          </p:cNvPr>
          <p:cNvCxnSpPr>
            <a:cxnSpLocks/>
            <a:stCxn id="10" idx="2"/>
            <a:endCxn id="21" idx="0"/>
          </p:cNvCxnSpPr>
          <p:nvPr/>
        </p:nvCxnSpPr>
        <p:spPr>
          <a:xfrm rot="16200000" flipH="1">
            <a:off x="5254511" y="2739438"/>
            <a:ext cx="460980" cy="595997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Elbow Connector 62">
            <a:extLst>
              <a:ext uri="{FF2B5EF4-FFF2-40B4-BE49-F238E27FC236}">
                <a16:creationId xmlns:a16="http://schemas.microsoft.com/office/drawing/2014/main" id="{267F3B16-4617-664B-B9BE-0B3ADDB3FFB2}"/>
              </a:ext>
            </a:extLst>
          </p:cNvPr>
          <p:cNvCxnSpPr>
            <a:cxnSpLocks/>
            <a:stCxn id="10" idx="2"/>
            <a:endCxn id="56" idx="0"/>
          </p:cNvCxnSpPr>
          <p:nvPr/>
        </p:nvCxnSpPr>
        <p:spPr>
          <a:xfrm rot="5400000">
            <a:off x="4709879" y="2790803"/>
            <a:ext cx="460980" cy="493268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>
            <a:extLst>
              <a:ext uri="{FF2B5EF4-FFF2-40B4-BE49-F238E27FC236}">
                <a16:creationId xmlns:a16="http://schemas.microsoft.com/office/drawing/2014/main" id="{9DD87F50-BC60-BE45-985C-A1E4C30A26D5}"/>
              </a:ext>
            </a:extLst>
          </p:cNvPr>
          <p:cNvSpPr txBox="1"/>
          <p:nvPr/>
        </p:nvSpPr>
        <p:spPr>
          <a:xfrm>
            <a:off x="4565338" y="4368573"/>
            <a:ext cx="1200713" cy="461665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r"/>
            <a:r>
              <a:rPr lang="en-US" sz="1200" dirty="0"/>
              <a:t>Email if </a:t>
            </a:r>
            <a:r>
              <a:rPr lang="en-US" sz="1200" i="1" dirty="0"/>
              <a:t>&lt;3 </a:t>
            </a:r>
          </a:p>
          <a:p>
            <a:pPr algn="r"/>
            <a:r>
              <a:rPr lang="en-US" sz="1200" i="1" dirty="0"/>
              <a:t>days to deadline</a:t>
            </a:r>
          </a:p>
        </p:txBody>
      </p:sp>
    </p:spTree>
    <p:extLst>
      <p:ext uri="{BB962C8B-B14F-4D97-AF65-F5344CB8AC3E}">
        <p14:creationId xmlns:p14="http://schemas.microsoft.com/office/powerpoint/2010/main" val="16644025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E338537-B16F-4B46-BB95-3A8D40662312}"/>
              </a:ext>
            </a:extLst>
          </p:cNvPr>
          <p:cNvSpPr txBox="1"/>
          <p:nvPr/>
        </p:nvSpPr>
        <p:spPr>
          <a:xfrm>
            <a:off x="3980280" y="76200"/>
            <a:ext cx="23960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Laboratory Zones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2CC2EC1-2474-174C-A918-6AEFC213BA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2960043"/>
              </p:ext>
            </p:extLst>
          </p:nvPr>
        </p:nvGraphicFramePr>
        <p:xfrm>
          <a:off x="1511004" y="613340"/>
          <a:ext cx="8383500" cy="304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7163">
                  <a:extLst>
                    <a:ext uri="{9D8B030D-6E8A-4147-A177-3AD203B41FA5}">
                      <a16:colId xmlns:a16="http://schemas.microsoft.com/office/drawing/2014/main" val="2156232815"/>
                    </a:ext>
                  </a:extLst>
                </a:gridCol>
                <a:gridCol w="467833">
                  <a:extLst>
                    <a:ext uri="{9D8B030D-6E8A-4147-A177-3AD203B41FA5}">
                      <a16:colId xmlns:a16="http://schemas.microsoft.com/office/drawing/2014/main" val="1683907477"/>
                    </a:ext>
                  </a:extLst>
                </a:gridCol>
                <a:gridCol w="3115340">
                  <a:extLst>
                    <a:ext uri="{9D8B030D-6E8A-4147-A177-3AD203B41FA5}">
                      <a16:colId xmlns:a16="http://schemas.microsoft.com/office/drawing/2014/main" val="3470298063"/>
                    </a:ext>
                  </a:extLst>
                </a:gridCol>
                <a:gridCol w="414669">
                  <a:extLst>
                    <a:ext uri="{9D8B030D-6E8A-4147-A177-3AD203B41FA5}">
                      <a16:colId xmlns:a16="http://schemas.microsoft.com/office/drawing/2014/main" val="2502413213"/>
                    </a:ext>
                  </a:extLst>
                </a:gridCol>
                <a:gridCol w="542261">
                  <a:extLst>
                    <a:ext uri="{9D8B030D-6E8A-4147-A177-3AD203B41FA5}">
                      <a16:colId xmlns:a16="http://schemas.microsoft.com/office/drawing/2014/main" val="2602875823"/>
                    </a:ext>
                  </a:extLst>
                </a:gridCol>
                <a:gridCol w="3536234">
                  <a:extLst>
                    <a:ext uri="{9D8B030D-6E8A-4147-A177-3AD203B41FA5}">
                      <a16:colId xmlns:a16="http://schemas.microsoft.com/office/drawing/2014/main" val="2726455601"/>
                    </a:ext>
                  </a:extLst>
                </a:gridCol>
              </a:tblGrid>
              <a:tr h="28110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Zone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5247376"/>
                  </a:ext>
                </a:extLst>
              </a:tr>
              <a:tr h="2811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Chemical Room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Accessioning Area 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5541757"/>
                  </a:ext>
                </a:extLst>
              </a:tr>
              <a:tr h="28110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Microbiology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Accessioning Area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7026019"/>
                  </a:ext>
                </a:extLst>
              </a:tr>
              <a:tr h="28110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Validation Reagent Preparation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Main Laboratory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1364301"/>
                  </a:ext>
                </a:extLst>
              </a:tr>
              <a:tr h="28110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PCR Room #3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Immunology &amp; Serology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9000895"/>
                  </a:ext>
                </a:extLst>
              </a:tr>
              <a:tr h="28110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PCR Room #2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Pyro Room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4604700"/>
                  </a:ext>
                </a:extLst>
              </a:tr>
              <a:tr h="28110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PCR Room #1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Loading Dock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831112"/>
                  </a:ext>
                </a:extLst>
              </a:tr>
              <a:tr h="28110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/>
                        <a:t>rMDL</a:t>
                      </a:r>
                      <a:r>
                        <a:rPr lang="en-US" sz="1400" dirty="0"/>
                        <a:t> Station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The “Cube”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2903185"/>
                  </a:ext>
                </a:extLst>
              </a:tr>
              <a:tr h="28110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Automation Room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NGS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2121772"/>
                  </a:ext>
                </a:extLst>
              </a:tr>
              <a:tr h="28110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/>
                        <a:t>RotorGene</a:t>
                      </a:r>
                      <a:r>
                        <a:rPr lang="en-US" sz="1400" dirty="0"/>
                        <a:t> Room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Pathology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0088543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CA66B275-A88C-ED4A-8FF9-53B6EB821F8A}"/>
              </a:ext>
            </a:extLst>
          </p:cNvPr>
          <p:cNvSpPr/>
          <p:nvPr/>
        </p:nvSpPr>
        <p:spPr>
          <a:xfrm>
            <a:off x="1511004" y="3967394"/>
            <a:ext cx="947057" cy="359229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Search</a:t>
            </a:r>
          </a:p>
        </p:txBody>
      </p:sp>
    </p:spTree>
    <p:extLst>
      <p:ext uri="{BB962C8B-B14F-4D97-AF65-F5344CB8AC3E}">
        <p14:creationId xmlns:p14="http://schemas.microsoft.com/office/powerpoint/2010/main" val="11761025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96423F0-96EB-4449-9B1E-7213006FD9E3}"/>
              </a:ext>
            </a:extLst>
          </p:cNvPr>
          <p:cNvSpPr txBox="1"/>
          <p:nvPr/>
        </p:nvSpPr>
        <p:spPr>
          <a:xfrm>
            <a:off x="4427565" y="57089"/>
            <a:ext cx="330520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Laboratory Zone Details View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58E13E1-ABED-7B4D-97CC-9C3FA95CA648}"/>
              </a:ext>
            </a:extLst>
          </p:cNvPr>
          <p:cNvSpPr txBox="1"/>
          <p:nvPr/>
        </p:nvSpPr>
        <p:spPr>
          <a:xfrm>
            <a:off x="599478" y="675696"/>
            <a:ext cx="3078600" cy="10002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tabLst>
                <a:tab pos="1938338" algn="l"/>
              </a:tabLst>
            </a:pPr>
            <a:r>
              <a:rPr lang="en-US" sz="1600" b="1" dirty="0"/>
              <a:t>Zone	</a:t>
            </a:r>
            <a:r>
              <a:rPr lang="en-US" sz="1600" b="1" dirty="0">
                <a:solidFill>
                  <a:schemeClr val="accent6">
                    <a:lumMod val="50000"/>
                  </a:schemeClr>
                </a:solidFill>
              </a:rPr>
              <a:t>Pyro Room</a:t>
            </a:r>
          </a:p>
          <a:p>
            <a:pPr>
              <a:tabLst>
                <a:tab pos="1938338" algn="l"/>
              </a:tabLst>
            </a:pPr>
            <a:r>
              <a:rPr lang="en-US" sz="1600" b="1" dirty="0"/>
              <a:t>Zone #	</a:t>
            </a:r>
            <a:r>
              <a:rPr lang="en-US" sz="1600" dirty="0"/>
              <a:t>14</a:t>
            </a:r>
            <a:endParaRPr lang="en-US" sz="1600" b="1" dirty="0"/>
          </a:p>
          <a:p>
            <a:endParaRPr lang="en-US" sz="1100" b="1" dirty="0"/>
          </a:p>
          <a:p>
            <a:endParaRPr lang="en-US" sz="1600" b="1" dirty="0"/>
          </a:p>
        </p:txBody>
      </p:sp>
      <p:sp>
        <p:nvSpPr>
          <p:cNvPr id="12" name="Folded Corner 11">
            <a:extLst>
              <a:ext uri="{FF2B5EF4-FFF2-40B4-BE49-F238E27FC236}">
                <a16:creationId xmlns:a16="http://schemas.microsoft.com/office/drawing/2014/main" id="{FD51BFB6-481D-0E49-8731-677302875984}"/>
              </a:ext>
            </a:extLst>
          </p:cNvPr>
          <p:cNvSpPr/>
          <p:nvPr/>
        </p:nvSpPr>
        <p:spPr>
          <a:xfrm>
            <a:off x="6929696" y="1113882"/>
            <a:ext cx="450053" cy="587829"/>
          </a:xfrm>
          <a:prstGeom prst="foldedCorne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olded Corner 12">
            <a:extLst>
              <a:ext uri="{FF2B5EF4-FFF2-40B4-BE49-F238E27FC236}">
                <a16:creationId xmlns:a16="http://schemas.microsoft.com/office/drawing/2014/main" id="{FF367FDA-59DA-6140-B41A-CF57DDD2080F}"/>
              </a:ext>
            </a:extLst>
          </p:cNvPr>
          <p:cNvSpPr/>
          <p:nvPr/>
        </p:nvSpPr>
        <p:spPr>
          <a:xfrm>
            <a:off x="7996535" y="1113882"/>
            <a:ext cx="450053" cy="587829"/>
          </a:xfrm>
          <a:prstGeom prst="foldedCorne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A78166D-AC56-AD4F-9BE2-9A44FA1A7308}"/>
              </a:ext>
            </a:extLst>
          </p:cNvPr>
          <p:cNvSpPr txBox="1"/>
          <p:nvPr/>
        </p:nvSpPr>
        <p:spPr>
          <a:xfrm>
            <a:off x="6335733" y="744550"/>
            <a:ext cx="169706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/>
              <a:t>Temperature Logs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69CD9F6-8B8D-4F44-ADC5-0E289C18E71F}"/>
              </a:ext>
            </a:extLst>
          </p:cNvPr>
          <p:cNvSpPr txBox="1"/>
          <p:nvPr/>
        </p:nvSpPr>
        <p:spPr>
          <a:xfrm>
            <a:off x="6662152" y="1701711"/>
            <a:ext cx="9851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Temperature</a:t>
            </a:r>
          </a:p>
          <a:p>
            <a:pPr algn="ctr"/>
            <a:r>
              <a:rPr lang="en-US" sz="1200" dirty="0"/>
              <a:t>Oct 2019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C37A7B4-5D83-4443-AC82-8EA447396696}"/>
              </a:ext>
            </a:extLst>
          </p:cNvPr>
          <p:cNvSpPr txBox="1"/>
          <p:nvPr/>
        </p:nvSpPr>
        <p:spPr>
          <a:xfrm>
            <a:off x="7728991" y="1701711"/>
            <a:ext cx="9851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Temperature</a:t>
            </a:r>
          </a:p>
          <a:p>
            <a:pPr algn="ctr"/>
            <a:r>
              <a:rPr lang="en-US" sz="1200" dirty="0"/>
              <a:t>Sept 2019</a:t>
            </a:r>
          </a:p>
        </p:txBody>
      </p:sp>
      <p:sp>
        <p:nvSpPr>
          <p:cNvPr id="17" name="Folded Corner 16">
            <a:extLst>
              <a:ext uri="{FF2B5EF4-FFF2-40B4-BE49-F238E27FC236}">
                <a16:creationId xmlns:a16="http://schemas.microsoft.com/office/drawing/2014/main" id="{F4FA726B-C5C3-D940-BE53-0AD1C76FA459}"/>
              </a:ext>
            </a:extLst>
          </p:cNvPr>
          <p:cNvSpPr/>
          <p:nvPr/>
        </p:nvSpPr>
        <p:spPr>
          <a:xfrm>
            <a:off x="9118110" y="1113882"/>
            <a:ext cx="450053" cy="587829"/>
          </a:xfrm>
          <a:prstGeom prst="foldedCorne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412A01B-4EE9-F44D-AE4E-C4C9042268F2}"/>
              </a:ext>
            </a:extLst>
          </p:cNvPr>
          <p:cNvSpPr txBox="1"/>
          <p:nvPr/>
        </p:nvSpPr>
        <p:spPr>
          <a:xfrm>
            <a:off x="8850566" y="1701711"/>
            <a:ext cx="9851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Temperature</a:t>
            </a:r>
          </a:p>
          <a:p>
            <a:pPr algn="ctr"/>
            <a:r>
              <a:rPr lang="en-US" sz="1200" dirty="0"/>
              <a:t>Aug 2019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622C0926-6223-E845-9890-D0902A4299BA}"/>
              </a:ext>
            </a:extLst>
          </p:cNvPr>
          <p:cNvSpPr/>
          <p:nvPr/>
        </p:nvSpPr>
        <p:spPr>
          <a:xfrm>
            <a:off x="599478" y="6263547"/>
            <a:ext cx="18371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u="sng" dirty="0">
                <a:solidFill>
                  <a:schemeClr val="accent1">
                    <a:lumMod val="75000"/>
                  </a:schemeClr>
                </a:solidFill>
              </a:rPr>
              <a:t>Edit (Admin Only)</a:t>
            </a:r>
            <a:endParaRPr lang="en-US" dirty="0"/>
          </a:p>
        </p:txBody>
      </p:sp>
      <p:sp>
        <p:nvSpPr>
          <p:cNvPr id="44" name="Folded Corner 43">
            <a:extLst>
              <a:ext uri="{FF2B5EF4-FFF2-40B4-BE49-F238E27FC236}">
                <a16:creationId xmlns:a16="http://schemas.microsoft.com/office/drawing/2014/main" id="{CE4940A7-2BED-9846-8A96-37147B2031DD}"/>
              </a:ext>
            </a:extLst>
          </p:cNvPr>
          <p:cNvSpPr/>
          <p:nvPr/>
        </p:nvSpPr>
        <p:spPr>
          <a:xfrm>
            <a:off x="10086691" y="1113882"/>
            <a:ext cx="450053" cy="587829"/>
          </a:xfrm>
          <a:prstGeom prst="foldedCorne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05BC7771-B029-D340-A12B-960B061DD114}"/>
              </a:ext>
            </a:extLst>
          </p:cNvPr>
          <p:cNvSpPr txBox="1"/>
          <p:nvPr/>
        </p:nvSpPr>
        <p:spPr>
          <a:xfrm>
            <a:off x="9819146" y="1701711"/>
            <a:ext cx="9851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Temperature</a:t>
            </a:r>
          </a:p>
          <a:p>
            <a:pPr algn="ctr"/>
            <a:r>
              <a:rPr lang="en-US" sz="1200" dirty="0"/>
              <a:t>Jul 2019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9FCAFCFC-5AD6-D049-8B57-8A53C86467B4}"/>
              </a:ext>
            </a:extLst>
          </p:cNvPr>
          <p:cNvSpPr/>
          <p:nvPr/>
        </p:nvSpPr>
        <p:spPr>
          <a:xfrm>
            <a:off x="10850010" y="1620888"/>
            <a:ext cx="74251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u="sng" dirty="0">
                <a:solidFill>
                  <a:schemeClr val="accent1">
                    <a:lumMod val="75000"/>
                  </a:schemeClr>
                </a:solidFill>
              </a:rPr>
              <a:t>See All</a:t>
            </a:r>
            <a:endParaRPr lang="en-US" sz="1600" dirty="0"/>
          </a:p>
        </p:txBody>
      </p:sp>
      <p:sp>
        <p:nvSpPr>
          <p:cNvPr id="23" name="Folded Corner 22">
            <a:extLst>
              <a:ext uri="{FF2B5EF4-FFF2-40B4-BE49-F238E27FC236}">
                <a16:creationId xmlns:a16="http://schemas.microsoft.com/office/drawing/2014/main" id="{78C471C7-38D3-2344-B004-E8EB1EFD80A9}"/>
              </a:ext>
            </a:extLst>
          </p:cNvPr>
          <p:cNvSpPr/>
          <p:nvPr/>
        </p:nvSpPr>
        <p:spPr>
          <a:xfrm>
            <a:off x="6929696" y="2916603"/>
            <a:ext cx="450053" cy="587829"/>
          </a:xfrm>
          <a:prstGeom prst="foldedCorne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olded Corner 23">
            <a:extLst>
              <a:ext uri="{FF2B5EF4-FFF2-40B4-BE49-F238E27FC236}">
                <a16:creationId xmlns:a16="http://schemas.microsoft.com/office/drawing/2014/main" id="{59B46680-F1D1-DA44-9E95-DB6AC777C01B}"/>
              </a:ext>
            </a:extLst>
          </p:cNvPr>
          <p:cNvSpPr/>
          <p:nvPr/>
        </p:nvSpPr>
        <p:spPr>
          <a:xfrm>
            <a:off x="7996535" y="2916603"/>
            <a:ext cx="450053" cy="587829"/>
          </a:xfrm>
          <a:prstGeom prst="foldedCorne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7994D84-4715-1447-9DDB-515EEBE6250B}"/>
              </a:ext>
            </a:extLst>
          </p:cNvPr>
          <p:cNvSpPr txBox="1"/>
          <p:nvPr/>
        </p:nvSpPr>
        <p:spPr>
          <a:xfrm>
            <a:off x="6335733" y="2547271"/>
            <a:ext cx="13933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/>
              <a:t>Humidity Logs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A87C18F-C9A9-1645-9BA4-E08C1B57150A}"/>
              </a:ext>
            </a:extLst>
          </p:cNvPr>
          <p:cNvSpPr txBox="1"/>
          <p:nvPr/>
        </p:nvSpPr>
        <p:spPr>
          <a:xfrm>
            <a:off x="6662152" y="3504432"/>
            <a:ext cx="9851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Temperature</a:t>
            </a:r>
          </a:p>
          <a:p>
            <a:pPr algn="ctr"/>
            <a:r>
              <a:rPr lang="en-US" sz="1200" dirty="0"/>
              <a:t>Oct 2019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F10D70B-9F37-6849-83A6-7A0C99DAC08E}"/>
              </a:ext>
            </a:extLst>
          </p:cNvPr>
          <p:cNvSpPr txBox="1"/>
          <p:nvPr/>
        </p:nvSpPr>
        <p:spPr>
          <a:xfrm>
            <a:off x="7728991" y="3504432"/>
            <a:ext cx="9851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Temperature</a:t>
            </a:r>
          </a:p>
          <a:p>
            <a:pPr algn="ctr"/>
            <a:r>
              <a:rPr lang="en-US" sz="1200" dirty="0"/>
              <a:t>Sept 2019</a:t>
            </a:r>
          </a:p>
        </p:txBody>
      </p:sp>
      <p:sp>
        <p:nvSpPr>
          <p:cNvPr id="31" name="Folded Corner 30">
            <a:extLst>
              <a:ext uri="{FF2B5EF4-FFF2-40B4-BE49-F238E27FC236}">
                <a16:creationId xmlns:a16="http://schemas.microsoft.com/office/drawing/2014/main" id="{1D4BD882-F7E1-8A42-93B9-CAD900796108}"/>
              </a:ext>
            </a:extLst>
          </p:cNvPr>
          <p:cNvSpPr/>
          <p:nvPr/>
        </p:nvSpPr>
        <p:spPr>
          <a:xfrm>
            <a:off x="9118110" y="2916603"/>
            <a:ext cx="450053" cy="587829"/>
          </a:xfrm>
          <a:prstGeom prst="foldedCorne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A9601E67-8451-144F-9294-3476C73A08CF}"/>
              </a:ext>
            </a:extLst>
          </p:cNvPr>
          <p:cNvSpPr txBox="1"/>
          <p:nvPr/>
        </p:nvSpPr>
        <p:spPr>
          <a:xfrm>
            <a:off x="8850566" y="3504432"/>
            <a:ext cx="9851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Temperature</a:t>
            </a:r>
          </a:p>
          <a:p>
            <a:pPr algn="ctr"/>
            <a:r>
              <a:rPr lang="en-US" sz="1200" dirty="0"/>
              <a:t>Aug 2019</a:t>
            </a:r>
          </a:p>
        </p:txBody>
      </p:sp>
      <p:sp>
        <p:nvSpPr>
          <p:cNvPr id="33" name="Folded Corner 32">
            <a:extLst>
              <a:ext uri="{FF2B5EF4-FFF2-40B4-BE49-F238E27FC236}">
                <a16:creationId xmlns:a16="http://schemas.microsoft.com/office/drawing/2014/main" id="{1A3FE001-754D-4242-B99D-9A3B7AD1CFCD}"/>
              </a:ext>
            </a:extLst>
          </p:cNvPr>
          <p:cNvSpPr/>
          <p:nvPr/>
        </p:nvSpPr>
        <p:spPr>
          <a:xfrm>
            <a:off x="10086691" y="2916603"/>
            <a:ext cx="450053" cy="587829"/>
          </a:xfrm>
          <a:prstGeom prst="foldedCorne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DA889542-04EC-C948-BE9F-504CCFA9D35C}"/>
              </a:ext>
            </a:extLst>
          </p:cNvPr>
          <p:cNvSpPr txBox="1"/>
          <p:nvPr/>
        </p:nvSpPr>
        <p:spPr>
          <a:xfrm>
            <a:off x="9819146" y="3504432"/>
            <a:ext cx="9851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Temperature</a:t>
            </a:r>
          </a:p>
          <a:p>
            <a:pPr algn="ctr"/>
            <a:r>
              <a:rPr lang="en-US" sz="1200" dirty="0"/>
              <a:t>Jul 2019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6AFC276C-2F4A-7747-9E66-69C5F0973679}"/>
              </a:ext>
            </a:extLst>
          </p:cNvPr>
          <p:cNvSpPr/>
          <p:nvPr/>
        </p:nvSpPr>
        <p:spPr>
          <a:xfrm>
            <a:off x="10850010" y="3423609"/>
            <a:ext cx="74251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u="sng" dirty="0">
                <a:solidFill>
                  <a:schemeClr val="accent1">
                    <a:lumMod val="75000"/>
                  </a:schemeClr>
                </a:solidFill>
              </a:rPr>
              <a:t>See All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934234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E338537-B16F-4B46-BB95-3A8D40662312}"/>
              </a:ext>
            </a:extLst>
          </p:cNvPr>
          <p:cNvSpPr txBox="1"/>
          <p:nvPr/>
        </p:nvSpPr>
        <p:spPr>
          <a:xfrm>
            <a:off x="4568715" y="2721114"/>
            <a:ext cx="159556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/>
              <a:t>Assays</a:t>
            </a:r>
          </a:p>
        </p:txBody>
      </p:sp>
    </p:spTree>
    <p:extLst>
      <p:ext uri="{BB962C8B-B14F-4D97-AF65-F5344CB8AC3E}">
        <p14:creationId xmlns:p14="http://schemas.microsoft.com/office/powerpoint/2010/main" val="328932964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E338537-B16F-4B46-BB95-3A8D40662312}"/>
              </a:ext>
            </a:extLst>
          </p:cNvPr>
          <p:cNvSpPr txBox="1"/>
          <p:nvPr/>
        </p:nvSpPr>
        <p:spPr>
          <a:xfrm>
            <a:off x="4448366" y="0"/>
            <a:ext cx="18306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Assay Search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D78C23E-D757-2A42-AC26-6238B898E120}"/>
              </a:ext>
            </a:extLst>
          </p:cNvPr>
          <p:cNvSpPr txBox="1"/>
          <p:nvPr/>
        </p:nvSpPr>
        <p:spPr>
          <a:xfrm>
            <a:off x="903514" y="914400"/>
            <a:ext cx="2079672" cy="37888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/>
              <a:t>Assay Name</a:t>
            </a:r>
          </a:p>
          <a:p>
            <a:pPr>
              <a:lnSpc>
                <a:spcPct val="150000"/>
              </a:lnSpc>
            </a:pPr>
            <a:r>
              <a:rPr lang="en-US" b="1" dirty="0"/>
              <a:t>Category</a:t>
            </a:r>
          </a:p>
          <a:p>
            <a:pPr>
              <a:lnSpc>
                <a:spcPct val="150000"/>
              </a:lnSpc>
            </a:pPr>
            <a:r>
              <a:rPr lang="en-US" b="1" dirty="0"/>
              <a:t>New York Approved</a:t>
            </a:r>
          </a:p>
          <a:p>
            <a:pPr>
              <a:lnSpc>
                <a:spcPct val="150000"/>
              </a:lnSpc>
            </a:pPr>
            <a:r>
              <a:rPr lang="en-US" b="1" dirty="0"/>
              <a:t>Methodology</a:t>
            </a:r>
          </a:p>
          <a:p>
            <a:pPr>
              <a:lnSpc>
                <a:spcPct val="150000"/>
              </a:lnSpc>
            </a:pPr>
            <a:r>
              <a:rPr lang="en-US" b="1" dirty="0"/>
              <a:t>Missing Documents</a:t>
            </a:r>
          </a:p>
          <a:p>
            <a:pPr>
              <a:lnSpc>
                <a:spcPct val="150000"/>
              </a:lnSpc>
            </a:pPr>
            <a:endParaRPr lang="en-US" b="1" dirty="0"/>
          </a:p>
          <a:p>
            <a:pPr>
              <a:lnSpc>
                <a:spcPct val="150000"/>
              </a:lnSpc>
            </a:pPr>
            <a:endParaRPr lang="en-US" b="1" dirty="0"/>
          </a:p>
          <a:p>
            <a:pPr>
              <a:lnSpc>
                <a:spcPct val="150000"/>
              </a:lnSpc>
            </a:pPr>
            <a:endParaRPr lang="en-US" b="1" dirty="0"/>
          </a:p>
          <a:p>
            <a:pPr>
              <a:lnSpc>
                <a:spcPct val="150000"/>
              </a:lnSpc>
            </a:pP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1C51396-7E60-504E-B2A7-85B8EB325359}"/>
              </a:ext>
            </a:extLst>
          </p:cNvPr>
          <p:cNvSpPr/>
          <p:nvPr/>
        </p:nvSpPr>
        <p:spPr>
          <a:xfrm>
            <a:off x="979716" y="5009385"/>
            <a:ext cx="947057" cy="359229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Search</a:t>
            </a:r>
          </a:p>
        </p:txBody>
      </p:sp>
    </p:spTree>
    <p:extLst>
      <p:ext uri="{BB962C8B-B14F-4D97-AF65-F5344CB8AC3E}">
        <p14:creationId xmlns:p14="http://schemas.microsoft.com/office/powerpoint/2010/main" val="387573350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E338537-B16F-4B46-BB95-3A8D40662312}"/>
              </a:ext>
            </a:extLst>
          </p:cNvPr>
          <p:cNvSpPr txBox="1"/>
          <p:nvPr/>
        </p:nvSpPr>
        <p:spPr>
          <a:xfrm>
            <a:off x="3980280" y="76200"/>
            <a:ext cx="28184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Assay Search Results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3CC20E08-9CDD-5242-AAC3-4658FE611C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1141452"/>
              </p:ext>
            </p:extLst>
          </p:nvPr>
        </p:nvGraphicFramePr>
        <p:xfrm>
          <a:off x="1008742" y="893838"/>
          <a:ext cx="10432145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544">
                  <a:extLst>
                    <a:ext uri="{9D8B030D-6E8A-4147-A177-3AD203B41FA5}">
                      <a16:colId xmlns:a16="http://schemas.microsoft.com/office/drawing/2014/main" val="2589385310"/>
                    </a:ext>
                  </a:extLst>
                </a:gridCol>
                <a:gridCol w="1883228">
                  <a:extLst>
                    <a:ext uri="{9D8B030D-6E8A-4147-A177-3AD203B41FA5}">
                      <a16:colId xmlns:a16="http://schemas.microsoft.com/office/drawing/2014/main" val="3440196259"/>
                    </a:ext>
                  </a:extLst>
                </a:gridCol>
                <a:gridCol w="1513115">
                  <a:extLst>
                    <a:ext uri="{9D8B030D-6E8A-4147-A177-3AD203B41FA5}">
                      <a16:colId xmlns:a16="http://schemas.microsoft.com/office/drawing/2014/main" val="549436197"/>
                    </a:ext>
                  </a:extLst>
                </a:gridCol>
                <a:gridCol w="2100942">
                  <a:extLst>
                    <a:ext uri="{9D8B030D-6E8A-4147-A177-3AD203B41FA5}">
                      <a16:colId xmlns:a16="http://schemas.microsoft.com/office/drawing/2014/main" val="4002394114"/>
                    </a:ext>
                  </a:extLst>
                </a:gridCol>
                <a:gridCol w="2079172">
                  <a:extLst>
                    <a:ext uri="{9D8B030D-6E8A-4147-A177-3AD203B41FA5}">
                      <a16:colId xmlns:a16="http://schemas.microsoft.com/office/drawing/2014/main" val="392207502"/>
                    </a:ext>
                  </a:extLst>
                </a:gridCol>
                <a:gridCol w="2558144">
                  <a:extLst>
                    <a:ext uri="{9D8B030D-6E8A-4147-A177-3AD203B41FA5}">
                      <a16:colId xmlns:a16="http://schemas.microsoft.com/office/drawing/2014/main" val="354430059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MDL Test Code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Analyte (Req)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Analyte (NY)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Methodology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NY Approved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82301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15938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903733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96423F0-96EB-4449-9B1E-7213006FD9E3}"/>
              </a:ext>
            </a:extLst>
          </p:cNvPr>
          <p:cNvSpPr txBox="1"/>
          <p:nvPr/>
        </p:nvSpPr>
        <p:spPr>
          <a:xfrm>
            <a:off x="4427565" y="57089"/>
            <a:ext cx="21686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Assay Details View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58E13E1-ABED-7B4D-97CC-9C3FA95CA648}"/>
              </a:ext>
            </a:extLst>
          </p:cNvPr>
          <p:cNvSpPr txBox="1"/>
          <p:nvPr/>
        </p:nvSpPr>
        <p:spPr>
          <a:xfrm>
            <a:off x="599478" y="675696"/>
            <a:ext cx="3366947" cy="39549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tabLst>
                <a:tab pos="1938338" algn="l"/>
              </a:tabLst>
            </a:pPr>
            <a:r>
              <a:rPr lang="en-US" sz="1600" b="1" dirty="0"/>
              <a:t>MDL Test Code	</a:t>
            </a:r>
            <a:r>
              <a:rPr lang="en-US" sz="1600" b="1" dirty="0">
                <a:solidFill>
                  <a:schemeClr val="accent6">
                    <a:lumMod val="50000"/>
                  </a:schemeClr>
                </a:solidFill>
              </a:rPr>
              <a:t>Thermo Fisher</a:t>
            </a:r>
          </a:p>
          <a:p>
            <a:pPr>
              <a:tabLst>
                <a:tab pos="1938338" algn="l"/>
              </a:tabLst>
            </a:pPr>
            <a:r>
              <a:rPr lang="en-US" sz="1600" b="1" dirty="0"/>
              <a:t>Analyte (Req)	</a:t>
            </a:r>
            <a:r>
              <a:rPr lang="en-US" sz="1600" dirty="0"/>
              <a:t>Refrigerator</a:t>
            </a:r>
            <a:endParaRPr lang="en-US" sz="1600" b="1" dirty="0"/>
          </a:p>
          <a:p>
            <a:pPr>
              <a:tabLst>
                <a:tab pos="1938338" algn="l"/>
              </a:tabLst>
            </a:pPr>
            <a:r>
              <a:rPr lang="en-US" sz="1600" b="1" dirty="0"/>
              <a:t>Analyte (NY Database)	</a:t>
            </a:r>
            <a:r>
              <a:rPr lang="en-US" sz="1600" dirty="0"/>
              <a:t>HT-100</a:t>
            </a:r>
            <a:endParaRPr lang="en-US" sz="1600" b="1" dirty="0"/>
          </a:p>
          <a:p>
            <a:pPr>
              <a:tabLst>
                <a:tab pos="1938338" algn="l"/>
              </a:tabLst>
            </a:pPr>
            <a:r>
              <a:rPr lang="en-US" sz="1600" b="1" dirty="0"/>
              <a:t>Clinical Release Date	</a:t>
            </a:r>
            <a:r>
              <a:rPr lang="en-US" sz="1600" dirty="0"/>
              <a:t>39490922-2</a:t>
            </a:r>
          </a:p>
          <a:p>
            <a:pPr>
              <a:tabLst>
                <a:tab pos="1938338" algn="l"/>
              </a:tabLst>
            </a:pPr>
            <a:r>
              <a:rPr lang="en-US" sz="1600" b="1" dirty="0"/>
              <a:t>NY Submitted Date	</a:t>
            </a:r>
            <a:r>
              <a:rPr lang="en-US" sz="1600" dirty="0"/>
              <a:t>116</a:t>
            </a:r>
          </a:p>
          <a:p>
            <a:pPr>
              <a:tabLst>
                <a:tab pos="1938338" algn="l"/>
              </a:tabLst>
            </a:pPr>
            <a:r>
              <a:rPr lang="en-US" sz="1600" b="1" dirty="0"/>
              <a:t>NY Conditional Date	</a:t>
            </a:r>
            <a:r>
              <a:rPr lang="en-US" sz="1600" dirty="0"/>
              <a:t>Serology</a:t>
            </a:r>
          </a:p>
          <a:p>
            <a:pPr>
              <a:tabLst>
                <a:tab pos="1938338" algn="l"/>
              </a:tabLst>
            </a:pPr>
            <a:r>
              <a:rPr lang="en-US" sz="1600" b="1" dirty="0"/>
              <a:t>NY Permit Date</a:t>
            </a:r>
            <a:r>
              <a:rPr lang="en-US" sz="1600" b="1" i="1" dirty="0"/>
              <a:t>	</a:t>
            </a:r>
            <a:r>
              <a:rPr lang="en-US" sz="1600" dirty="0"/>
              <a:t>13</a:t>
            </a:r>
          </a:p>
          <a:p>
            <a:pPr>
              <a:tabLst>
                <a:tab pos="1938338" algn="l"/>
              </a:tabLst>
            </a:pPr>
            <a:r>
              <a:rPr lang="en-US" sz="1600" b="1" dirty="0"/>
              <a:t>NY PID1	</a:t>
            </a:r>
            <a:r>
              <a:rPr lang="en-US" sz="1600" dirty="0"/>
              <a:t>06/13/2019</a:t>
            </a:r>
          </a:p>
          <a:p>
            <a:pPr>
              <a:tabLst>
                <a:tab pos="1938338" algn="l"/>
              </a:tabLst>
            </a:pPr>
            <a:r>
              <a:rPr lang="en-US" sz="1600" b="1" dirty="0"/>
              <a:t>NY PID 2	</a:t>
            </a:r>
            <a:r>
              <a:rPr lang="en-US" sz="1600" dirty="0"/>
              <a:t>N/A</a:t>
            </a:r>
          </a:p>
          <a:p>
            <a:pPr>
              <a:tabLst>
                <a:tab pos="1938338" algn="l"/>
              </a:tabLst>
            </a:pPr>
            <a:r>
              <a:rPr lang="en-US" sz="1600" b="1" dirty="0"/>
              <a:t>NY PID 2	</a:t>
            </a:r>
            <a:r>
              <a:rPr lang="en-US" sz="1600" dirty="0"/>
              <a:t>N/A</a:t>
            </a:r>
          </a:p>
          <a:p>
            <a:pPr>
              <a:tabLst>
                <a:tab pos="1938338" algn="l"/>
              </a:tabLst>
            </a:pPr>
            <a:r>
              <a:rPr lang="en-US" sz="1600" b="1" dirty="0"/>
              <a:t>NY Permit Category	</a:t>
            </a:r>
            <a:r>
              <a:rPr lang="en-US" sz="1600" dirty="0"/>
              <a:t>N/A</a:t>
            </a:r>
          </a:p>
          <a:p>
            <a:pPr>
              <a:tabLst>
                <a:tab pos="1938338" algn="l"/>
              </a:tabLst>
            </a:pPr>
            <a:r>
              <a:rPr lang="en-US" sz="1600" b="1" dirty="0"/>
              <a:t>Methodology	</a:t>
            </a:r>
            <a:r>
              <a:rPr lang="en-US" sz="1600" dirty="0"/>
              <a:t>N/A</a:t>
            </a:r>
          </a:p>
          <a:p>
            <a:pPr>
              <a:tabLst>
                <a:tab pos="1938338" algn="l"/>
              </a:tabLst>
            </a:pPr>
            <a:endParaRPr lang="en-US" sz="1600" dirty="0"/>
          </a:p>
          <a:p>
            <a:pPr>
              <a:tabLst>
                <a:tab pos="1938338" algn="l"/>
              </a:tabLst>
            </a:pPr>
            <a:endParaRPr lang="en-US" sz="1600" b="1" dirty="0"/>
          </a:p>
          <a:p>
            <a:endParaRPr lang="en-US" sz="1100" b="1" dirty="0"/>
          </a:p>
          <a:p>
            <a:endParaRPr lang="en-US" sz="1600" b="1" dirty="0"/>
          </a:p>
        </p:txBody>
      </p:sp>
      <p:sp>
        <p:nvSpPr>
          <p:cNvPr id="12" name="Folded Corner 11">
            <a:extLst>
              <a:ext uri="{FF2B5EF4-FFF2-40B4-BE49-F238E27FC236}">
                <a16:creationId xmlns:a16="http://schemas.microsoft.com/office/drawing/2014/main" id="{FD51BFB6-481D-0E49-8731-677302875984}"/>
              </a:ext>
            </a:extLst>
          </p:cNvPr>
          <p:cNvSpPr/>
          <p:nvPr/>
        </p:nvSpPr>
        <p:spPr>
          <a:xfrm>
            <a:off x="6929696" y="2517382"/>
            <a:ext cx="450053" cy="587829"/>
          </a:xfrm>
          <a:prstGeom prst="foldedCorne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olded Corner 12">
            <a:extLst>
              <a:ext uri="{FF2B5EF4-FFF2-40B4-BE49-F238E27FC236}">
                <a16:creationId xmlns:a16="http://schemas.microsoft.com/office/drawing/2014/main" id="{FF367FDA-59DA-6140-B41A-CF57DDD2080F}"/>
              </a:ext>
            </a:extLst>
          </p:cNvPr>
          <p:cNvSpPr/>
          <p:nvPr/>
        </p:nvSpPr>
        <p:spPr>
          <a:xfrm>
            <a:off x="7996535" y="2517382"/>
            <a:ext cx="450053" cy="587829"/>
          </a:xfrm>
          <a:prstGeom prst="foldedCorne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A78166D-AC56-AD4F-9BE2-9A44FA1A7308}"/>
              </a:ext>
            </a:extLst>
          </p:cNvPr>
          <p:cNvSpPr txBox="1"/>
          <p:nvPr/>
        </p:nvSpPr>
        <p:spPr>
          <a:xfrm>
            <a:off x="6335733" y="2148050"/>
            <a:ext cx="15726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/>
              <a:t>Associated SOPs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69CD9F6-8B8D-4F44-ADC5-0E289C18E71F}"/>
              </a:ext>
            </a:extLst>
          </p:cNvPr>
          <p:cNvSpPr txBox="1"/>
          <p:nvPr/>
        </p:nvSpPr>
        <p:spPr>
          <a:xfrm>
            <a:off x="6806712" y="3105211"/>
            <a:ext cx="6960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102 (v4)</a:t>
            </a:r>
          </a:p>
          <a:p>
            <a:pPr algn="ctr"/>
            <a:r>
              <a:rPr lang="en-US" sz="1200" dirty="0"/>
              <a:t>2020</a:t>
            </a:r>
          </a:p>
          <a:p>
            <a:pPr algn="ctr"/>
            <a:endParaRPr lang="en-US" sz="12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C37A7B4-5D83-4443-AC82-8EA447396696}"/>
              </a:ext>
            </a:extLst>
          </p:cNvPr>
          <p:cNvSpPr txBox="1"/>
          <p:nvPr/>
        </p:nvSpPr>
        <p:spPr>
          <a:xfrm>
            <a:off x="7840239" y="3105211"/>
            <a:ext cx="7626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Version 1</a:t>
            </a:r>
          </a:p>
          <a:p>
            <a:pPr algn="ctr"/>
            <a:r>
              <a:rPr lang="en-US" sz="1200" dirty="0"/>
              <a:t>2019</a:t>
            </a:r>
          </a:p>
        </p:txBody>
      </p:sp>
      <p:sp>
        <p:nvSpPr>
          <p:cNvPr id="27" name="Folded Corner 26">
            <a:extLst>
              <a:ext uri="{FF2B5EF4-FFF2-40B4-BE49-F238E27FC236}">
                <a16:creationId xmlns:a16="http://schemas.microsoft.com/office/drawing/2014/main" id="{2BF5D060-00C2-B547-B201-A543F4190E0C}"/>
              </a:ext>
            </a:extLst>
          </p:cNvPr>
          <p:cNvSpPr/>
          <p:nvPr/>
        </p:nvSpPr>
        <p:spPr>
          <a:xfrm>
            <a:off x="6929696" y="4158771"/>
            <a:ext cx="450053" cy="587829"/>
          </a:xfrm>
          <a:prstGeom prst="foldedCorne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DC26D8A3-70D4-A34F-B0D8-6EA49F576DC5}"/>
              </a:ext>
            </a:extLst>
          </p:cNvPr>
          <p:cNvSpPr txBox="1"/>
          <p:nvPr/>
        </p:nvSpPr>
        <p:spPr>
          <a:xfrm>
            <a:off x="6365609" y="3789439"/>
            <a:ext cx="140820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/>
              <a:t>IPT Challenges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9EFC465-427D-E049-8E52-AEA7EFF6F97D}"/>
              </a:ext>
            </a:extLst>
          </p:cNvPr>
          <p:cNvSpPr txBox="1"/>
          <p:nvPr/>
        </p:nvSpPr>
        <p:spPr>
          <a:xfrm>
            <a:off x="6646347" y="4746600"/>
            <a:ext cx="10167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CAP October </a:t>
            </a:r>
          </a:p>
          <a:p>
            <a:pPr algn="ctr"/>
            <a:r>
              <a:rPr lang="en-US" sz="1200" dirty="0"/>
              <a:t>2019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622C0926-6223-E845-9890-D0902A4299BA}"/>
              </a:ext>
            </a:extLst>
          </p:cNvPr>
          <p:cNvSpPr/>
          <p:nvPr/>
        </p:nvSpPr>
        <p:spPr>
          <a:xfrm>
            <a:off x="599478" y="6263547"/>
            <a:ext cx="18371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u="sng" dirty="0">
                <a:solidFill>
                  <a:schemeClr val="accent1">
                    <a:lumMod val="75000"/>
                  </a:schemeClr>
                </a:solidFill>
              </a:rPr>
              <a:t>Edit (Admin Only)</a:t>
            </a:r>
            <a:endParaRPr lang="en-US" dirty="0"/>
          </a:p>
        </p:txBody>
      </p:sp>
      <p:sp>
        <p:nvSpPr>
          <p:cNvPr id="47" name="Folded Corner 46">
            <a:extLst>
              <a:ext uri="{FF2B5EF4-FFF2-40B4-BE49-F238E27FC236}">
                <a16:creationId xmlns:a16="http://schemas.microsoft.com/office/drawing/2014/main" id="{341D8FB9-1478-6E4B-87F5-4B687B5F53D5}"/>
              </a:ext>
            </a:extLst>
          </p:cNvPr>
          <p:cNvSpPr/>
          <p:nvPr/>
        </p:nvSpPr>
        <p:spPr>
          <a:xfrm>
            <a:off x="6933487" y="1061906"/>
            <a:ext cx="450053" cy="587829"/>
          </a:xfrm>
          <a:prstGeom prst="foldedCorne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Folded Corner 50">
            <a:extLst>
              <a:ext uri="{FF2B5EF4-FFF2-40B4-BE49-F238E27FC236}">
                <a16:creationId xmlns:a16="http://schemas.microsoft.com/office/drawing/2014/main" id="{B6B4361A-52B9-824C-85A0-062FBF018B6E}"/>
              </a:ext>
            </a:extLst>
          </p:cNvPr>
          <p:cNvSpPr/>
          <p:nvPr/>
        </p:nvSpPr>
        <p:spPr>
          <a:xfrm>
            <a:off x="7996535" y="1061906"/>
            <a:ext cx="450053" cy="587829"/>
          </a:xfrm>
          <a:prstGeom prst="foldedCorne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F94A7904-C71A-F94B-AA50-D2AA6C71AC59}"/>
              </a:ext>
            </a:extLst>
          </p:cNvPr>
          <p:cNvSpPr txBox="1"/>
          <p:nvPr/>
        </p:nvSpPr>
        <p:spPr>
          <a:xfrm>
            <a:off x="6339524" y="692574"/>
            <a:ext cx="14915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/>
              <a:t>Validation Data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C9EA8454-0BE9-9F4A-9444-7E4C96919D21}"/>
              </a:ext>
            </a:extLst>
          </p:cNvPr>
          <p:cNvSpPr txBox="1"/>
          <p:nvPr/>
        </p:nvSpPr>
        <p:spPr>
          <a:xfrm>
            <a:off x="6538797" y="1649735"/>
            <a:ext cx="12668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Validation Report</a:t>
            </a:r>
          </a:p>
          <a:p>
            <a:pPr algn="ctr"/>
            <a:r>
              <a:rPr lang="en-US" sz="1200" dirty="0"/>
              <a:t>5/5/2017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61D7146B-51D8-4E4C-AE05-B55137A164A2}"/>
              </a:ext>
            </a:extLst>
          </p:cNvPr>
          <p:cNvSpPr txBox="1"/>
          <p:nvPr/>
        </p:nvSpPr>
        <p:spPr>
          <a:xfrm>
            <a:off x="7783780" y="1649735"/>
            <a:ext cx="8755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Addendum</a:t>
            </a:r>
          </a:p>
          <a:p>
            <a:pPr algn="ctr"/>
            <a:r>
              <a:rPr lang="en-US" sz="1200" dirty="0"/>
              <a:t>5/15/2018</a:t>
            </a:r>
          </a:p>
        </p:txBody>
      </p:sp>
      <p:sp>
        <p:nvSpPr>
          <p:cNvPr id="24" name="Folded Corner 23">
            <a:extLst>
              <a:ext uri="{FF2B5EF4-FFF2-40B4-BE49-F238E27FC236}">
                <a16:creationId xmlns:a16="http://schemas.microsoft.com/office/drawing/2014/main" id="{09D47E7C-5A10-8647-8BA5-A83A685CABF7}"/>
              </a:ext>
            </a:extLst>
          </p:cNvPr>
          <p:cNvSpPr/>
          <p:nvPr/>
        </p:nvSpPr>
        <p:spPr>
          <a:xfrm>
            <a:off x="8057164" y="4154705"/>
            <a:ext cx="450053" cy="587829"/>
          </a:xfrm>
          <a:prstGeom prst="foldedCorne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00B0520-D17D-4D4C-A1EC-F6B10DC93926}"/>
              </a:ext>
            </a:extLst>
          </p:cNvPr>
          <p:cNvSpPr txBox="1"/>
          <p:nvPr/>
        </p:nvSpPr>
        <p:spPr>
          <a:xfrm>
            <a:off x="7910775" y="4742534"/>
            <a:ext cx="7428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CAP May</a:t>
            </a:r>
          </a:p>
          <a:p>
            <a:pPr algn="ctr"/>
            <a:r>
              <a:rPr lang="en-US" sz="1200" dirty="0"/>
              <a:t>2019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4296BC6-45E6-2346-BB32-C79F0EE2D92E}"/>
              </a:ext>
            </a:extLst>
          </p:cNvPr>
          <p:cNvSpPr txBox="1"/>
          <p:nvPr/>
        </p:nvSpPr>
        <p:spPr>
          <a:xfrm>
            <a:off x="10047767" y="1180214"/>
            <a:ext cx="26118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Explode Validation Report</a:t>
            </a:r>
          </a:p>
        </p:txBody>
      </p:sp>
    </p:spTree>
    <p:extLst>
      <p:ext uri="{BB962C8B-B14F-4D97-AF65-F5344CB8AC3E}">
        <p14:creationId xmlns:p14="http://schemas.microsoft.com/office/powerpoint/2010/main" val="220201349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E338537-B16F-4B46-BB95-3A8D40662312}"/>
              </a:ext>
            </a:extLst>
          </p:cNvPr>
          <p:cNvSpPr txBox="1"/>
          <p:nvPr/>
        </p:nvSpPr>
        <p:spPr>
          <a:xfrm>
            <a:off x="4940854" y="2540362"/>
            <a:ext cx="124514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/>
              <a:t>SOPs</a:t>
            </a:r>
          </a:p>
        </p:txBody>
      </p:sp>
    </p:spTree>
    <p:extLst>
      <p:ext uri="{BB962C8B-B14F-4D97-AF65-F5344CB8AC3E}">
        <p14:creationId xmlns:p14="http://schemas.microsoft.com/office/powerpoint/2010/main" val="372015536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E338537-B16F-4B46-BB95-3A8D40662312}"/>
              </a:ext>
            </a:extLst>
          </p:cNvPr>
          <p:cNvSpPr txBox="1"/>
          <p:nvPr/>
        </p:nvSpPr>
        <p:spPr>
          <a:xfrm>
            <a:off x="4448366" y="0"/>
            <a:ext cx="16230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SOP Search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D78C23E-D757-2A42-AC26-6238B898E120}"/>
              </a:ext>
            </a:extLst>
          </p:cNvPr>
          <p:cNvSpPr txBox="1"/>
          <p:nvPr/>
        </p:nvSpPr>
        <p:spPr>
          <a:xfrm>
            <a:off x="903514" y="914400"/>
            <a:ext cx="2268891" cy="37888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/>
              <a:t>Protocol Name</a:t>
            </a:r>
          </a:p>
          <a:p>
            <a:pPr>
              <a:lnSpc>
                <a:spcPct val="150000"/>
              </a:lnSpc>
            </a:pPr>
            <a:r>
              <a:rPr lang="en-US" b="1" dirty="0"/>
              <a:t>Protocol Number</a:t>
            </a:r>
          </a:p>
          <a:p>
            <a:pPr>
              <a:lnSpc>
                <a:spcPct val="150000"/>
              </a:lnSpc>
            </a:pPr>
            <a:r>
              <a:rPr lang="en-US" b="1" dirty="0"/>
              <a:t>Section</a:t>
            </a:r>
          </a:p>
          <a:p>
            <a:pPr>
              <a:lnSpc>
                <a:spcPct val="150000"/>
              </a:lnSpc>
            </a:pPr>
            <a:r>
              <a:rPr lang="en-US" b="1" dirty="0"/>
              <a:t>Annual Review Date</a:t>
            </a:r>
          </a:p>
          <a:p>
            <a:pPr>
              <a:lnSpc>
                <a:spcPct val="150000"/>
              </a:lnSpc>
            </a:pPr>
            <a:r>
              <a:rPr lang="en-US" b="1" dirty="0"/>
              <a:t>Incomplete Approvals</a:t>
            </a:r>
          </a:p>
          <a:p>
            <a:pPr>
              <a:lnSpc>
                <a:spcPct val="150000"/>
              </a:lnSpc>
            </a:pPr>
            <a:endParaRPr lang="en-US" b="1" dirty="0"/>
          </a:p>
          <a:p>
            <a:pPr>
              <a:lnSpc>
                <a:spcPct val="150000"/>
              </a:lnSpc>
            </a:pPr>
            <a:endParaRPr lang="en-US" b="1" dirty="0"/>
          </a:p>
          <a:p>
            <a:pPr>
              <a:lnSpc>
                <a:spcPct val="150000"/>
              </a:lnSpc>
            </a:pPr>
            <a:endParaRPr lang="en-US" b="1" dirty="0"/>
          </a:p>
          <a:p>
            <a:pPr>
              <a:lnSpc>
                <a:spcPct val="150000"/>
              </a:lnSpc>
            </a:pP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1C51396-7E60-504E-B2A7-85B8EB325359}"/>
              </a:ext>
            </a:extLst>
          </p:cNvPr>
          <p:cNvSpPr/>
          <p:nvPr/>
        </p:nvSpPr>
        <p:spPr>
          <a:xfrm>
            <a:off x="979716" y="5009385"/>
            <a:ext cx="947057" cy="359229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Search</a:t>
            </a:r>
          </a:p>
        </p:txBody>
      </p:sp>
    </p:spTree>
    <p:extLst>
      <p:ext uri="{BB962C8B-B14F-4D97-AF65-F5344CB8AC3E}">
        <p14:creationId xmlns:p14="http://schemas.microsoft.com/office/powerpoint/2010/main" val="169947801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E338537-B16F-4B46-BB95-3A8D40662312}"/>
              </a:ext>
            </a:extLst>
          </p:cNvPr>
          <p:cNvSpPr txBox="1"/>
          <p:nvPr/>
        </p:nvSpPr>
        <p:spPr>
          <a:xfrm>
            <a:off x="3980280" y="76200"/>
            <a:ext cx="26107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SOP Search Results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3CC20E08-9CDD-5242-AAC3-4658FE611C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7839337"/>
              </p:ext>
            </p:extLst>
          </p:nvPr>
        </p:nvGraphicFramePr>
        <p:xfrm>
          <a:off x="1008742" y="893838"/>
          <a:ext cx="8337277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544">
                  <a:extLst>
                    <a:ext uri="{9D8B030D-6E8A-4147-A177-3AD203B41FA5}">
                      <a16:colId xmlns:a16="http://schemas.microsoft.com/office/drawing/2014/main" val="2589385310"/>
                    </a:ext>
                  </a:extLst>
                </a:gridCol>
                <a:gridCol w="2882942">
                  <a:extLst>
                    <a:ext uri="{9D8B030D-6E8A-4147-A177-3AD203B41FA5}">
                      <a16:colId xmlns:a16="http://schemas.microsoft.com/office/drawing/2014/main" val="3440196259"/>
                    </a:ext>
                  </a:extLst>
                </a:gridCol>
                <a:gridCol w="2406063">
                  <a:extLst>
                    <a:ext uri="{9D8B030D-6E8A-4147-A177-3AD203B41FA5}">
                      <a16:colId xmlns:a16="http://schemas.microsoft.com/office/drawing/2014/main" val="549436197"/>
                    </a:ext>
                  </a:extLst>
                </a:gridCol>
                <a:gridCol w="2750728">
                  <a:extLst>
                    <a:ext uri="{9D8B030D-6E8A-4147-A177-3AD203B41FA5}">
                      <a16:colId xmlns:a16="http://schemas.microsoft.com/office/drawing/2014/main" val="40023941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Protocol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Section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Protocol Number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82301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Specimen Requirements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Specimen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102.4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15938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Specimen Discrepancies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Specimen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104.1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73135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Accessioning of Specimens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Specimen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105.6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72714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DocuWare</a:t>
                      </a:r>
                      <a:r>
                        <a:rPr lang="en-US" dirty="0"/>
                        <a:t> Scanning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Specimen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112.1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6482979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DB9417D3-C613-E142-9881-E61AA2ED88C1}"/>
              </a:ext>
            </a:extLst>
          </p:cNvPr>
          <p:cNvSpPr/>
          <p:nvPr/>
        </p:nvSpPr>
        <p:spPr>
          <a:xfrm>
            <a:off x="1008742" y="3104011"/>
            <a:ext cx="947057" cy="359229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Select</a:t>
            </a:r>
          </a:p>
        </p:txBody>
      </p:sp>
    </p:spTree>
    <p:extLst>
      <p:ext uri="{BB962C8B-B14F-4D97-AF65-F5344CB8AC3E}">
        <p14:creationId xmlns:p14="http://schemas.microsoft.com/office/powerpoint/2010/main" val="312958963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96423F0-96EB-4449-9B1E-7213006FD9E3}"/>
              </a:ext>
            </a:extLst>
          </p:cNvPr>
          <p:cNvSpPr txBox="1"/>
          <p:nvPr/>
        </p:nvSpPr>
        <p:spPr>
          <a:xfrm>
            <a:off x="4427565" y="57089"/>
            <a:ext cx="19953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SOP Details View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58E13E1-ABED-7B4D-97CC-9C3FA95CA648}"/>
              </a:ext>
            </a:extLst>
          </p:cNvPr>
          <p:cNvSpPr txBox="1"/>
          <p:nvPr/>
        </p:nvSpPr>
        <p:spPr>
          <a:xfrm>
            <a:off x="599478" y="675696"/>
            <a:ext cx="420608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tabLst>
                <a:tab pos="1938338" algn="l"/>
              </a:tabLst>
            </a:pPr>
            <a:r>
              <a:rPr lang="en-US" sz="1600" b="1" dirty="0"/>
              <a:t>Protocol Name	</a:t>
            </a:r>
            <a:r>
              <a:rPr lang="en-US" sz="1600" b="1" dirty="0">
                <a:solidFill>
                  <a:schemeClr val="accent6">
                    <a:lumMod val="50000"/>
                  </a:schemeClr>
                </a:solidFill>
              </a:rPr>
              <a:t>Specimen Requirements</a:t>
            </a:r>
          </a:p>
          <a:p>
            <a:pPr>
              <a:tabLst>
                <a:tab pos="1938338" algn="l"/>
              </a:tabLst>
            </a:pPr>
            <a:r>
              <a:rPr lang="en-US" sz="1600" b="1" dirty="0"/>
              <a:t>Section	</a:t>
            </a:r>
            <a:r>
              <a:rPr lang="en-US" sz="1600" dirty="0"/>
              <a:t>Specimen</a:t>
            </a:r>
            <a:endParaRPr lang="en-US" sz="1600" b="1" dirty="0"/>
          </a:p>
          <a:p>
            <a:pPr>
              <a:tabLst>
                <a:tab pos="1938338" algn="l"/>
              </a:tabLst>
            </a:pPr>
            <a:r>
              <a:rPr lang="en-US" sz="1600" b="1" dirty="0"/>
              <a:t>Protocol No.	</a:t>
            </a:r>
            <a:r>
              <a:rPr lang="en-US" sz="1600" dirty="0"/>
              <a:t>102</a:t>
            </a:r>
            <a:endParaRPr lang="en-US" sz="1600" b="1" dirty="0"/>
          </a:p>
          <a:p>
            <a:pPr>
              <a:tabLst>
                <a:tab pos="1938338" algn="l"/>
              </a:tabLst>
            </a:pPr>
            <a:r>
              <a:rPr lang="en-US" sz="1600" b="1" dirty="0"/>
              <a:t>Current Version No.	</a:t>
            </a:r>
            <a:r>
              <a:rPr lang="en-US" sz="1600" dirty="0"/>
              <a:t>4</a:t>
            </a:r>
          </a:p>
          <a:p>
            <a:pPr>
              <a:tabLst>
                <a:tab pos="1938338" algn="l"/>
              </a:tabLst>
            </a:pPr>
            <a:r>
              <a:rPr lang="en-US" sz="1600" b="1" dirty="0"/>
              <a:t>Effective Date</a:t>
            </a:r>
            <a:r>
              <a:rPr lang="en-US" sz="1600" dirty="0"/>
              <a:t>	1/25/2019</a:t>
            </a:r>
          </a:p>
          <a:p>
            <a:pPr>
              <a:tabLst>
                <a:tab pos="1938338" algn="l"/>
              </a:tabLst>
            </a:pPr>
            <a:r>
              <a:rPr lang="en-US" sz="1600" b="1" dirty="0"/>
              <a:t>NY SOP	</a:t>
            </a:r>
            <a:r>
              <a:rPr lang="en-US" sz="1600" dirty="0"/>
              <a:t>Yes</a:t>
            </a:r>
          </a:p>
        </p:txBody>
      </p:sp>
      <p:sp>
        <p:nvSpPr>
          <p:cNvPr id="12" name="Folded Corner 11">
            <a:extLst>
              <a:ext uri="{FF2B5EF4-FFF2-40B4-BE49-F238E27FC236}">
                <a16:creationId xmlns:a16="http://schemas.microsoft.com/office/drawing/2014/main" id="{FD51BFB6-481D-0E49-8731-677302875984}"/>
              </a:ext>
            </a:extLst>
          </p:cNvPr>
          <p:cNvSpPr/>
          <p:nvPr/>
        </p:nvSpPr>
        <p:spPr>
          <a:xfrm>
            <a:off x="6929696" y="1050084"/>
            <a:ext cx="450053" cy="587829"/>
          </a:xfrm>
          <a:prstGeom prst="foldedCorne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olded Corner 12">
            <a:extLst>
              <a:ext uri="{FF2B5EF4-FFF2-40B4-BE49-F238E27FC236}">
                <a16:creationId xmlns:a16="http://schemas.microsoft.com/office/drawing/2014/main" id="{FF367FDA-59DA-6140-B41A-CF57DDD2080F}"/>
              </a:ext>
            </a:extLst>
          </p:cNvPr>
          <p:cNvSpPr/>
          <p:nvPr/>
        </p:nvSpPr>
        <p:spPr>
          <a:xfrm>
            <a:off x="7996535" y="1050084"/>
            <a:ext cx="450053" cy="587829"/>
          </a:xfrm>
          <a:prstGeom prst="foldedCorne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A78166D-AC56-AD4F-9BE2-9A44FA1A7308}"/>
              </a:ext>
            </a:extLst>
          </p:cNvPr>
          <p:cNvSpPr txBox="1"/>
          <p:nvPr/>
        </p:nvSpPr>
        <p:spPr>
          <a:xfrm>
            <a:off x="6335733" y="680752"/>
            <a:ext cx="118795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/>
              <a:t>SOP History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69CD9F6-8B8D-4F44-ADC5-0E289C18E71F}"/>
              </a:ext>
            </a:extLst>
          </p:cNvPr>
          <p:cNvSpPr txBox="1"/>
          <p:nvPr/>
        </p:nvSpPr>
        <p:spPr>
          <a:xfrm>
            <a:off x="6851595" y="1637913"/>
            <a:ext cx="60625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v102.4</a:t>
            </a:r>
          </a:p>
          <a:p>
            <a:pPr algn="ctr"/>
            <a:r>
              <a:rPr lang="en-US" sz="1200" dirty="0"/>
              <a:t>2020</a:t>
            </a:r>
          </a:p>
          <a:p>
            <a:pPr algn="ctr"/>
            <a:endParaRPr lang="en-US" sz="12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C37A7B4-5D83-4443-AC82-8EA447396696}"/>
              </a:ext>
            </a:extLst>
          </p:cNvPr>
          <p:cNvSpPr txBox="1"/>
          <p:nvPr/>
        </p:nvSpPr>
        <p:spPr>
          <a:xfrm>
            <a:off x="7909617" y="1637913"/>
            <a:ext cx="6238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V102.3</a:t>
            </a:r>
          </a:p>
          <a:p>
            <a:pPr algn="ctr"/>
            <a:r>
              <a:rPr lang="en-US" sz="1200" dirty="0"/>
              <a:t>2019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622C0926-6223-E845-9890-D0902A4299BA}"/>
              </a:ext>
            </a:extLst>
          </p:cNvPr>
          <p:cNvSpPr/>
          <p:nvPr/>
        </p:nvSpPr>
        <p:spPr>
          <a:xfrm>
            <a:off x="599478" y="6263547"/>
            <a:ext cx="18371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u="sng" dirty="0">
                <a:solidFill>
                  <a:schemeClr val="accent1">
                    <a:lumMod val="75000"/>
                  </a:schemeClr>
                </a:solidFill>
              </a:rPr>
              <a:t>Edit (Admin Only)</a:t>
            </a:r>
            <a:endParaRPr lang="en-US" dirty="0"/>
          </a:p>
        </p:txBody>
      </p: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F659FAA7-EC82-2C4B-8AA6-8D7A7D6CAA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3664106"/>
              </p:ext>
            </p:extLst>
          </p:nvPr>
        </p:nvGraphicFramePr>
        <p:xfrm>
          <a:off x="599477" y="2542059"/>
          <a:ext cx="4876289" cy="1295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0625">
                  <a:extLst>
                    <a:ext uri="{9D8B030D-6E8A-4147-A177-3AD203B41FA5}">
                      <a16:colId xmlns:a16="http://schemas.microsoft.com/office/drawing/2014/main" val="1129041560"/>
                    </a:ext>
                  </a:extLst>
                </a:gridCol>
                <a:gridCol w="1089502">
                  <a:extLst>
                    <a:ext uri="{9D8B030D-6E8A-4147-A177-3AD203B41FA5}">
                      <a16:colId xmlns:a16="http://schemas.microsoft.com/office/drawing/2014/main" val="1591502542"/>
                    </a:ext>
                  </a:extLst>
                </a:gridCol>
                <a:gridCol w="3046162">
                  <a:extLst>
                    <a:ext uri="{9D8B030D-6E8A-4147-A177-3AD203B41FA5}">
                      <a16:colId xmlns:a16="http://schemas.microsoft.com/office/drawing/2014/main" val="2377906968"/>
                    </a:ext>
                  </a:extLst>
                </a:gridCol>
              </a:tblGrid>
              <a:tr h="251195">
                <a:tc>
                  <a:txBody>
                    <a:bodyPr/>
                    <a:lstStyle/>
                    <a:p>
                      <a:r>
                        <a:rPr lang="en-US" sz="1100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Revision Level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Description of Revision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7230268"/>
                  </a:ext>
                </a:extLst>
              </a:tr>
              <a:tr h="251195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102.1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SOP Reviewed and Reissued with No Changes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8759166"/>
                  </a:ext>
                </a:extLst>
              </a:tr>
              <a:tr h="251195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102.2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Added Table for Beta-actin Requirements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0366041"/>
                  </a:ext>
                </a:extLst>
              </a:tr>
              <a:tr h="251195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102.3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Added Mouthwash Specimen Type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0125985"/>
                  </a:ext>
                </a:extLst>
              </a:tr>
              <a:tr h="251195"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102.4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Added Minimum Volume for </a:t>
                      </a:r>
                      <a:r>
                        <a:rPr lang="en-US" sz="1100" dirty="0" err="1"/>
                        <a:t>Oneswab</a:t>
                      </a:r>
                      <a:r>
                        <a:rPr lang="en-US" sz="1100" dirty="0"/>
                        <a:t> Specimens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44387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05809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61D7ADDD-AB43-4B44-AAEA-BEA7E1D2DEC5}"/>
              </a:ext>
            </a:extLst>
          </p:cNvPr>
          <p:cNvSpPr/>
          <p:nvPr/>
        </p:nvSpPr>
        <p:spPr>
          <a:xfrm>
            <a:off x="5486397" y="5860745"/>
            <a:ext cx="5617284" cy="359229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DFBEA9B-8326-F34B-9D8B-218E3B100512}"/>
              </a:ext>
            </a:extLst>
          </p:cNvPr>
          <p:cNvSpPr txBox="1"/>
          <p:nvPr/>
        </p:nvSpPr>
        <p:spPr>
          <a:xfrm>
            <a:off x="5754396" y="5910044"/>
            <a:ext cx="534928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Document Not Available	         Authorization(s) Required	Past Due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1A326CD-3D37-8847-8C7D-BC8683DA1C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6137176"/>
              </p:ext>
            </p:extLst>
          </p:nvPr>
        </p:nvGraphicFramePr>
        <p:xfrm>
          <a:off x="777359" y="1132638"/>
          <a:ext cx="10291136" cy="437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5787">
                  <a:extLst>
                    <a:ext uri="{9D8B030D-6E8A-4147-A177-3AD203B41FA5}">
                      <a16:colId xmlns:a16="http://schemas.microsoft.com/office/drawing/2014/main" val="3979396778"/>
                    </a:ext>
                  </a:extLst>
                </a:gridCol>
                <a:gridCol w="507431">
                  <a:extLst>
                    <a:ext uri="{9D8B030D-6E8A-4147-A177-3AD203B41FA5}">
                      <a16:colId xmlns:a16="http://schemas.microsoft.com/office/drawing/2014/main" val="1862465267"/>
                    </a:ext>
                  </a:extLst>
                </a:gridCol>
                <a:gridCol w="5256231">
                  <a:extLst>
                    <a:ext uri="{9D8B030D-6E8A-4147-A177-3AD203B41FA5}">
                      <a16:colId xmlns:a16="http://schemas.microsoft.com/office/drawing/2014/main" val="15859834"/>
                    </a:ext>
                  </a:extLst>
                </a:gridCol>
                <a:gridCol w="1359549">
                  <a:extLst>
                    <a:ext uri="{9D8B030D-6E8A-4147-A177-3AD203B41FA5}">
                      <a16:colId xmlns:a16="http://schemas.microsoft.com/office/drawing/2014/main" val="2343399087"/>
                    </a:ext>
                  </a:extLst>
                </a:gridCol>
                <a:gridCol w="1280277">
                  <a:extLst>
                    <a:ext uri="{9D8B030D-6E8A-4147-A177-3AD203B41FA5}">
                      <a16:colId xmlns:a16="http://schemas.microsoft.com/office/drawing/2014/main" val="614113907"/>
                    </a:ext>
                  </a:extLst>
                </a:gridCol>
                <a:gridCol w="1481861">
                  <a:extLst>
                    <a:ext uri="{9D8B030D-6E8A-4147-A177-3AD203B41FA5}">
                      <a16:colId xmlns:a16="http://schemas.microsoft.com/office/drawing/2014/main" val="30468912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Document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Date Available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Approved By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Date Due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2520417"/>
                  </a:ext>
                </a:extLst>
              </a:tr>
              <a:tr h="370840">
                <a:tc gridSpan="6">
                  <a:txBody>
                    <a:bodyPr/>
                    <a:lstStyle/>
                    <a:p>
                      <a:r>
                        <a:rPr lang="en-US" sz="2000" b="1" dirty="0"/>
                        <a:t>Personnel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0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20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25167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6-Month Assessment (Megan O’Connor)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10/04/2019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2/5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10/31/2019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2808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Initial Assessment (Elena </a:t>
                      </a:r>
                      <a:r>
                        <a:rPr lang="en-US" sz="1400" dirty="0" err="1"/>
                        <a:t>Achaab</a:t>
                      </a:r>
                      <a:r>
                        <a:rPr lang="en-US" sz="14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10/20/2019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3/5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11/20/2019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58037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Diploma (Normand </a:t>
                      </a:r>
                      <a:r>
                        <a:rPr lang="en-US" sz="1400" dirty="0" err="1"/>
                        <a:t>Áleifr</a:t>
                      </a:r>
                      <a:r>
                        <a:rPr lang="en-US" sz="14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10/28/2019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10/28/2019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7630442"/>
                  </a:ext>
                </a:extLst>
              </a:tr>
              <a:tr h="370840">
                <a:tc gridSpan="6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/>
                        <a:t>Equipment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68561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Aug 2019 Temperature Log: Kenmore Freezer 570 (Zone 15)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08/31/2019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0/1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09/30/2019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99279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Annual Calibration: Eppendorf Centrifuge 570 (Zone 15)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10/01/2019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10/31/2019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8878538"/>
                  </a:ext>
                </a:extLst>
              </a:tr>
              <a:tr h="370840">
                <a:tc gridSpan="6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dirty="0"/>
                        <a:t>Laboratory Zone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94004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Aug 2019: Humidity Log: Serology &amp; Immunology (Zone 13)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08/31/2019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0/1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09/30/2019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44861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Sept 2019: Temperature Log: NGS (Zone 17)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10/01/2019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0/1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10/31/2019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4719315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123924A2-ECD2-D947-9CEF-D5EFCF4BCCEB}"/>
              </a:ext>
            </a:extLst>
          </p:cNvPr>
          <p:cNvSpPr txBox="1"/>
          <p:nvPr/>
        </p:nvSpPr>
        <p:spPr>
          <a:xfrm>
            <a:off x="467832" y="233916"/>
            <a:ext cx="3224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Laboratory Manager Dashboard</a:t>
            </a:r>
          </a:p>
        </p:txBody>
      </p:sp>
      <p:sp>
        <p:nvSpPr>
          <p:cNvPr id="6" name="Folded Corner 5">
            <a:extLst>
              <a:ext uri="{FF2B5EF4-FFF2-40B4-BE49-F238E27FC236}">
                <a16:creationId xmlns:a16="http://schemas.microsoft.com/office/drawing/2014/main" id="{3F8FC043-6928-DD45-92DF-6638C3803726}"/>
              </a:ext>
            </a:extLst>
          </p:cNvPr>
          <p:cNvSpPr/>
          <p:nvPr/>
        </p:nvSpPr>
        <p:spPr>
          <a:xfrm>
            <a:off x="1353567" y="2223700"/>
            <a:ext cx="181384" cy="236912"/>
          </a:xfrm>
          <a:prstGeom prst="foldedCorne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olded Corner 6">
            <a:extLst>
              <a:ext uri="{FF2B5EF4-FFF2-40B4-BE49-F238E27FC236}">
                <a16:creationId xmlns:a16="http://schemas.microsoft.com/office/drawing/2014/main" id="{D8072D3E-B2A2-DD4F-BAB6-31D1DBFD2709}"/>
              </a:ext>
            </a:extLst>
          </p:cNvPr>
          <p:cNvSpPr/>
          <p:nvPr/>
        </p:nvSpPr>
        <p:spPr>
          <a:xfrm>
            <a:off x="1328056" y="3706311"/>
            <a:ext cx="206895" cy="270232"/>
          </a:xfrm>
          <a:prstGeom prst="foldedCorne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lded Corner 7">
            <a:extLst>
              <a:ext uri="{FF2B5EF4-FFF2-40B4-BE49-F238E27FC236}">
                <a16:creationId xmlns:a16="http://schemas.microsoft.com/office/drawing/2014/main" id="{42590AB1-2C8C-F34E-B3C9-50CA5AEA2EA1}"/>
              </a:ext>
            </a:extLst>
          </p:cNvPr>
          <p:cNvSpPr/>
          <p:nvPr/>
        </p:nvSpPr>
        <p:spPr>
          <a:xfrm>
            <a:off x="1346478" y="2599385"/>
            <a:ext cx="181384" cy="236912"/>
          </a:xfrm>
          <a:prstGeom prst="foldedCorne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50BA52B-3F68-9C40-8B5C-BC645C340172}"/>
              </a:ext>
            </a:extLst>
          </p:cNvPr>
          <p:cNvSpPr/>
          <p:nvPr/>
        </p:nvSpPr>
        <p:spPr>
          <a:xfrm>
            <a:off x="777359" y="5860745"/>
            <a:ext cx="947057" cy="359229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Select</a:t>
            </a:r>
          </a:p>
        </p:txBody>
      </p:sp>
      <p:sp>
        <p:nvSpPr>
          <p:cNvPr id="11" name="Folded Corner 10">
            <a:extLst>
              <a:ext uri="{FF2B5EF4-FFF2-40B4-BE49-F238E27FC236}">
                <a16:creationId xmlns:a16="http://schemas.microsoft.com/office/drawing/2014/main" id="{C4E1082D-4569-B249-BE46-36B1F65FA9DE}"/>
              </a:ext>
            </a:extLst>
          </p:cNvPr>
          <p:cNvSpPr/>
          <p:nvPr/>
        </p:nvSpPr>
        <p:spPr>
          <a:xfrm>
            <a:off x="1328056" y="2975070"/>
            <a:ext cx="206895" cy="270232"/>
          </a:xfrm>
          <a:prstGeom prst="foldedCorne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olded Corner 11">
            <a:extLst>
              <a:ext uri="{FF2B5EF4-FFF2-40B4-BE49-F238E27FC236}">
                <a16:creationId xmlns:a16="http://schemas.microsoft.com/office/drawing/2014/main" id="{7E590B09-C812-F54C-92A7-0CF8D6446E8D}"/>
              </a:ext>
            </a:extLst>
          </p:cNvPr>
          <p:cNvSpPr/>
          <p:nvPr/>
        </p:nvSpPr>
        <p:spPr>
          <a:xfrm>
            <a:off x="1340811" y="4108017"/>
            <a:ext cx="181384" cy="236912"/>
          </a:xfrm>
          <a:prstGeom prst="foldedCorne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olded Corner 12">
            <a:extLst>
              <a:ext uri="{FF2B5EF4-FFF2-40B4-BE49-F238E27FC236}">
                <a16:creationId xmlns:a16="http://schemas.microsoft.com/office/drawing/2014/main" id="{9E0825B7-468E-3C45-987A-A157F7E45354}"/>
              </a:ext>
            </a:extLst>
          </p:cNvPr>
          <p:cNvSpPr/>
          <p:nvPr/>
        </p:nvSpPr>
        <p:spPr>
          <a:xfrm>
            <a:off x="1328056" y="5195621"/>
            <a:ext cx="181384" cy="236912"/>
          </a:xfrm>
          <a:prstGeom prst="foldedCorne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olded Corner 13">
            <a:extLst>
              <a:ext uri="{FF2B5EF4-FFF2-40B4-BE49-F238E27FC236}">
                <a16:creationId xmlns:a16="http://schemas.microsoft.com/office/drawing/2014/main" id="{2471058E-7C7A-E342-B28E-EE4B009271DA}"/>
              </a:ext>
            </a:extLst>
          </p:cNvPr>
          <p:cNvSpPr/>
          <p:nvPr/>
        </p:nvSpPr>
        <p:spPr>
          <a:xfrm>
            <a:off x="1328056" y="4814029"/>
            <a:ext cx="206895" cy="270232"/>
          </a:xfrm>
          <a:prstGeom prst="foldedCorne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olded Corner 14">
            <a:extLst>
              <a:ext uri="{FF2B5EF4-FFF2-40B4-BE49-F238E27FC236}">
                <a16:creationId xmlns:a16="http://schemas.microsoft.com/office/drawing/2014/main" id="{81A4BD62-5F37-3A41-A707-E38142247763}"/>
              </a:ext>
            </a:extLst>
          </p:cNvPr>
          <p:cNvSpPr/>
          <p:nvPr/>
        </p:nvSpPr>
        <p:spPr>
          <a:xfrm>
            <a:off x="7718229" y="5917452"/>
            <a:ext cx="181384" cy="236912"/>
          </a:xfrm>
          <a:prstGeom prst="foldedCorne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olded Corner 15">
            <a:extLst>
              <a:ext uri="{FF2B5EF4-FFF2-40B4-BE49-F238E27FC236}">
                <a16:creationId xmlns:a16="http://schemas.microsoft.com/office/drawing/2014/main" id="{1C970EB6-FC65-C54A-9BE5-38AED8766AF8}"/>
              </a:ext>
            </a:extLst>
          </p:cNvPr>
          <p:cNvSpPr/>
          <p:nvPr/>
        </p:nvSpPr>
        <p:spPr>
          <a:xfrm>
            <a:off x="5555840" y="5916811"/>
            <a:ext cx="206895" cy="270232"/>
          </a:xfrm>
          <a:prstGeom prst="foldedCorner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olded Corner 17">
            <a:extLst>
              <a:ext uri="{FF2B5EF4-FFF2-40B4-BE49-F238E27FC236}">
                <a16:creationId xmlns:a16="http://schemas.microsoft.com/office/drawing/2014/main" id="{00754171-CF9A-F141-9682-E1A216BE3388}"/>
              </a:ext>
            </a:extLst>
          </p:cNvPr>
          <p:cNvSpPr/>
          <p:nvPr/>
        </p:nvSpPr>
        <p:spPr>
          <a:xfrm>
            <a:off x="10096555" y="5900792"/>
            <a:ext cx="206895" cy="270232"/>
          </a:xfrm>
          <a:prstGeom prst="foldedCorne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16622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E338537-B16F-4B46-BB95-3A8D40662312}"/>
              </a:ext>
            </a:extLst>
          </p:cNvPr>
          <p:cNvSpPr txBox="1"/>
          <p:nvPr/>
        </p:nvSpPr>
        <p:spPr>
          <a:xfrm>
            <a:off x="4122148" y="2721114"/>
            <a:ext cx="488473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/>
              <a:t>Configuration Options</a:t>
            </a:r>
          </a:p>
        </p:txBody>
      </p:sp>
    </p:spTree>
    <p:extLst>
      <p:ext uri="{BB962C8B-B14F-4D97-AF65-F5344CB8AC3E}">
        <p14:creationId xmlns:p14="http://schemas.microsoft.com/office/powerpoint/2010/main" val="232205977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E338537-B16F-4B46-BB95-3A8D40662312}"/>
              </a:ext>
            </a:extLst>
          </p:cNvPr>
          <p:cNvSpPr txBox="1"/>
          <p:nvPr/>
        </p:nvSpPr>
        <p:spPr>
          <a:xfrm>
            <a:off x="4097492" y="0"/>
            <a:ext cx="38270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Configuration Menu Options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D78C23E-D757-2A42-AC26-6238B898E120}"/>
              </a:ext>
            </a:extLst>
          </p:cNvPr>
          <p:cNvSpPr txBox="1"/>
          <p:nvPr/>
        </p:nvSpPr>
        <p:spPr>
          <a:xfrm>
            <a:off x="903514" y="914400"/>
            <a:ext cx="9979912" cy="58663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/>
              <a:t>Equipment:  Manufacturer / Model #</a:t>
            </a:r>
          </a:p>
          <a:p>
            <a:pPr marL="465138" indent="-169863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User Manuals</a:t>
            </a:r>
          </a:p>
          <a:p>
            <a:pPr marL="465138" indent="-169863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/>
              <a:t>Acceptable Upper/Lower Humidity/Temperature Values (warning if it is incompatible with the room)</a:t>
            </a:r>
          </a:p>
          <a:p>
            <a:pPr>
              <a:lnSpc>
                <a:spcPct val="150000"/>
              </a:lnSpc>
            </a:pPr>
            <a:r>
              <a:rPr lang="en-US" b="1" dirty="0"/>
              <a:t>User Role Access Levels</a:t>
            </a:r>
          </a:p>
          <a:p>
            <a:pPr>
              <a:lnSpc>
                <a:spcPct val="150000"/>
              </a:lnSpc>
            </a:pPr>
            <a:r>
              <a:rPr lang="en-US" b="1" dirty="0"/>
              <a:t>Logs: Schedule / Approvers / Flag to Print Monthly</a:t>
            </a:r>
          </a:p>
          <a:p>
            <a:pPr>
              <a:lnSpc>
                <a:spcPct val="150000"/>
              </a:lnSpc>
            </a:pPr>
            <a:r>
              <a:rPr lang="en-US" b="1" dirty="0"/>
              <a:t>Document Types: Designated Approvers / Approval Deadlines</a:t>
            </a:r>
          </a:p>
          <a:p>
            <a:pPr>
              <a:lnSpc>
                <a:spcPct val="150000"/>
              </a:lnSpc>
            </a:pPr>
            <a:r>
              <a:rPr lang="en-US" b="1" dirty="0"/>
              <a:t>IPT: Test / Agency / Schedule / Approvers</a:t>
            </a:r>
          </a:p>
          <a:p>
            <a:pPr>
              <a:lnSpc>
                <a:spcPct val="150000"/>
              </a:lnSpc>
            </a:pPr>
            <a:r>
              <a:rPr lang="en-US" b="1" dirty="0"/>
              <a:t>Laboratory Zones: Acceptable Upper/Lower Humidity/Temperature Values</a:t>
            </a:r>
          </a:p>
          <a:p>
            <a:pPr>
              <a:lnSpc>
                <a:spcPct val="150000"/>
              </a:lnSpc>
            </a:pPr>
            <a:endParaRPr lang="en-US" b="1" dirty="0"/>
          </a:p>
          <a:p>
            <a:pPr>
              <a:lnSpc>
                <a:spcPct val="150000"/>
              </a:lnSpc>
            </a:pPr>
            <a:endParaRPr lang="en-US" b="1" dirty="0"/>
          </a:p>
          <a:p>
            <a:pPr>
              <a:lnSpc>
                <a:spcPct val="150000"/>
              </a:lnSpc>
            </a:pPr>
            <a:endParaRPr lang="en-US" b="1" dirty="0"/>
          </a:p>
          <a:p>
            <a:pPr>
              <a:lnSpc>
                <a:spcPct val="150000"/>
              </a:lnSpc>
            </a:pPr>
            <a:endParaRPr lang="en-US" b="1" dirty="0"/>
          </a:p>
          <a:p>
            <a:pPr>
              <a:lnSpc>
                <a:spcPct val="150000"/>
              </a:lnSpc>
            </a:pPr>
            <a:endParaRPr lang="en-US" b="1" dirty="0"/>
          </a:p>
          <a:p>
            <a:pPr>
              <a:lnSpc>
                <a:spcPct val="15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573022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E338537-B16F-4B46-BB95-3A8D40662312}"/>
              </a:ext>
            </a:extLst>
          </p:cNvPr>
          <p:cNvSpPr txBox="1"/>
          <p:nvPr/>
        </p:nvSpPr>
        <p:spPr>
          <a:xfrm>
            <a:off x="4097492" y="0"/>
            <a:ext cx="10679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Phases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D78C23E-D757-2A42-AC26-6238B898E120}"/>
              </a:ext>
            </a:extLst>
          </p:cNvPr>
          <p:cNvSpPr txBox="1"/>
          <p:nvPr/>
        </p:nvSpPr>
        <p:spPr>
          <a:xfrm>
            <a:off x="935411" y="999461"/>
            <a:ext cx="9927911" cy="42043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/>
              <a:t>Phase I – System Setup: </a:t>
            </a:r>
            <a:r>
              <a:rPr lang="en-US" dirty="0"/>
              <a:t>Personnel, Equipment, Laboratory Zone, Assay, SOPs</a:t>
            </a:r>
          </a:p>
          <a:p>
            <a:pPr>
              <a:lnSpc>
                <a:spcPct val="150000"/>
              </a:lnSpc>
            </a:pPr>
            <a:r>
              <a:rPr lang="en-US" b="1" dirty="0"/>
              <a:t>Phase II – </a:t>
            </a:r>
            <a:r>
              <a:rPr lang="en-US" dirty="0"/>
              <a:t>Maintenance checklists</a:t>
            </a:r>
            <a:endParaRPr lang="en-US" b="1" dirty="0"/>
          </a:p>
          <a:p>
            <a:pPr>
              <a:lnSpc>
                <a:spcPct val="150000"/>
              </a:lnSpc>
            </a:pPr>
            <a:r>
              <a:rPr lang="en-US" b="1" dirty="0"/>
              <a:t>Phase III - Worksheets: </a:t>
            </a:r>
            <a:r>
              <a:rPr lang="en-US" dirty="0"/>
              <a:t>Genetics, PCR Worksheets, TCI Worksheets, Serology, XGs, NGS, Micro, Histology</a:t>
            </a:r>
          </a:p>
          <a:p>
            <a:pPr>
              <a:lnSpc>
                <a:spcPct val="150000"/>
              </a:lnSpc>
            </a:pPr>
            <a:endParaRPr lang="en-US" b="1" dirty="0"/>
          </a:p>
          <a:p>
            <a:pPr>
              <a:lnSpc>
                <a:spcPct val="150000"/>
              </a:lnSpc>
            </a:pPr>
            <a:endParaRPr lang="en-US" b="1" dirty="0"/>
          </a:p>
          <a:p>
            <a:pPr>
              <a:lnSpc>
                <a:spcPct val="150000"/>
              </a:lnSpc>
            </a:pPr>
            <a:endParaRPr lang="en-US" b="1" dirty="0"/>
          </a:p>
          <a:p>
            <a:pPr>
              <a:lnSpc>
                <a:spcPct val="150000"/>
              </a:lnSpc>
            </a:pPr>
            <a:endParaRPr lang="en-US" b="1" dirty="0"/>
          </a:p>
          <a:p>
            <a:pPr>
              <a:lnSpc>
                <a:spcPct val="150000"/>
              </a:lnSpc>
            </a:pPr>
            <a:endParaRPr lang="en-US" b="1" dirty="0"/>
          </a:p>
          <a:p>
            <a:pPr>
              <a:lnSpc>
                <a:spcPct val="150000"/>
              </a:lnSpc>
            </a:pPr>
            <a:endParaRPr lang="en-US" b="1" dirty="0"/>
          </a:p>
          <a:p>
            <a:pPr>
              <a:lnSpc>
                <a:spcPct val="15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91400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2BE0B996-0932-2241-AA5A-332BC9A9694B}"/>
              </a:ext>
            </a:extLst>
          </p:cNvPr>
          <p:cNvSpPr txBox="1"/>
          <p:nvPr/>
        </p:nvSpPr>
        <p:spPr>
          <a:xfrm>
            <a:off x="3090709" y="1807533"/>
            <a:ext cx="4596643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Personnel</a:t>
            </a:r>
          </a:p>
          <a:p>
            <a:pPr algn="ctr"/>
            <a:r>
              <a:rPr lang="en-US" sz="2400" dirty="0"/>
              <a:t>Equipment</a:t>
            </a:r>
          </a:p>
          <a:p>
            <a:pPr algn="ctr"/>
            <a:r>
              <a:rPr lang="en-US" sz="2400" dirty="0"/>
              <a:t>Laboratory Zone</a:t>
            </a:r>
          </a:p>
          <a:p>
            <a:pPr algn="ctr"/>
            <a:r>
              <a:rPr lang="en-US" sz="2400" dirty="0"/>
              <a:t>Assay</a:t>
            </a:r>
          </a:p>
          <a:p>
            <a:pPr algn="ctr"/>
            <a:r>
              <a:rPr lang="en-US" sz="2400" dirty="0"/>
              <a:t>SOPs</a:t>
            </a:r>
          </a:p>
          <a:p>
            <a:pPr algn="ctr"/>
            <a:endParaRPr lang="en-US" sz="2400" dirty="0"/>
          </a:p>
          <a:p>
            <a:pPr algn="ctr"/>
            <a:r>
              <a:rPr lang="en-US" sz="2400" dirty="0"/>
              <a:t>Search Text (User Role Adherence)</a:t>
            </a:r>
          </a:p>
          <a:p>
            <a:pPr algn="ctr"/>
            <a:endParaRPr lang="en-US" sz="2400" dirty="0"/>
          </a:p>
          <a:p>
            <a:pPr algn="ctr"/>
            <a:r>
              <a:rPr lang="en-US" sz="2400" dirty="0"/>
              <a:t>Configuration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A7E3C6E-F5BE-BB41-9B25-B6BFB9AC20B5}"/>
              </a:ext>
            </a:extLst>
          </p:cNvPr>
          <p:cNvSpPr txBox="1"/>
          <p:nvPr/>
        </p:nvSpPr>
        <p:spPr>
          <a:xfrm>
            <a:off x="2919530" y="765544"/>
            <a:ext cx="49389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MDL Document Management System</a:t>
            </a:r>
          </a:p>
        </p:txBody>
      </p:sp>
    </p:spTree>
    <p:extLst>
      <p:ext uri="{BB962C8B-B14F-4D97-AF65-F5344CB8AC3E}">
        <p14:creationId xmlns:p14="http://schemas.microsoft.com/office/powerpoint/2010/main" val="11625690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E338537-B16F-4B46-BB95-3A8D40662312}"/>
              </a:ext>
            </a:extLst>
          </p:cNvPr>
          <p:cNvSpPr txBox="1"/>
          <p:nvPr/>
        </p:nvSpPr>
        <p:spPr>
          <a:xfrm>
            <a:off x="5004652" y="2721114"/>
            <a:ext cx="230050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/>
              <a:t>Personnel</a:t>
            </a:r>
          </a:p>
        </p:txBody>
      </p:sp>
    </p:spTree>
    <p:extLst>
      <p:ext uri="{BB962C8B-B14F-4D97-AF65-F5344CB8AC3E}">
        <p14:creationId xmlns:p14="http://schemas.microsoft.com/office/powerpoint/2010/main" val="26648475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E338537-B16F-4B46-BB95-3A8D40662312}"/>
              </a:ext>
            </a:extLst>
          </p:cNvPr>
          <p:cNvSpPr txBox="1"/>
          <p:nvPr/>
        </p:nvSpPr>
        <p:spPr>
          <a:xfrm>
            <a:off x="4448366" y="0"/>
            <a:ext cx="23741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Personnel Search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D78C23E-D757-2A42-AC26-6238B898E120}"/>
              </a:ext>
            </a:extLst>
          </p:cNvPr>
          <p:cNvSpPr txBox="1"/>
          <p:nvPr/>
        </p:nvSpPr>
        <p:spPr>
          <a:xfrm>
            <a:off x="903514" y="914400"/>
            <a:ext cx="6647974" cy="50353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b="1" dirty="0"/>
              <a:t>Employee First Name					</a:t>
            </a:r>
          </a:p>
          <a:p>
            <a:pPr>
              <a:lnSpc>
                <a:spcPct val="150000"/>
              </a:lnSpc>
            </a:pPr>
            <a:r>
              <a:rPr lang="en-US" b="1" dirty="0"/>
              <a:t>Employee Last Name</a:t>
            </a:r>
          </a:p>
          <a:p>
            <a:pPr>
              <a:lnSpc>
                <a:spcPct val="150000"/>
              </a:lnSpc>
            </a:pPr>
            <a:r>
              <a:rPr lang="en-US" b="1" dirty="0"/>
              <a:t>Department</a:t>
            </a:r>
          </a:p>
          <a:p>
            <a:pPr>
              <a:lnSpc>
                <a:spcPct val="150000"/>
              </a:lnSpc>
            </a:pPr>
            <a:r>
              <a:rPr lang="en-US" b="1" dirty="0"/>
              <a:t>Minimum Years Experience</a:t>
            </a:r>
          </a:p>
          <a:p>
            <a:pPr>
              <a:lnSpc>
                <a:spcPct val="150000"/>
              </a:lnSpc>
            </a:pPr>
            <a:r>
              <a:rPr lang="en-US" b="1" dirty="0"/>
              <a:t>New York Position</a:t>
            </a:r>
          </a:p>
          <a:p>
            <a:pPr>
              <a:lnSpc>
                <a:spcPct val="150000"/>
              </a:lnSpc>
            </a:pPr>
            <a:r>
              <a:rPr lang="en-US" b="1" dirty="0"/>
              <a:t>Clinical Laboratory Position</a:t>
            </a:r>
          </a:p>
          <a:p>
            <a:pPr>
              <a:lnSpc>
                <a:spcPct val="150000"/>
              </a:lnSpc>
            </a:pPr>
            <a:r>
              <a:rPr lang="en-US" b="1" dirty="0"/>
              <a:t>Title</a:t>
            </a:r>
          </a:p>
          <a:p>
            <a:pPr>
              <a:lnSpc>
                <a:spcPct val="150000"/>
              </a:lnSpc>
            </a:pPr>
            <a:r>
              <a:rPr lang="en-US" b="1" dirty="0"/>
              <a:t>Degree</a:t>
            </a:r>
          </a:p>
          <a:p>
            <a:pPr>
              <a:lnSpc>
                <a:spcPct val="150000"/>
              </a:lnSpc>
            </a:pPr>
            <a:r>
              <a:rPr lang="en-US" b="1" dirty="0"/>
              <a:t>Unsigned Documents</a:t>
            </a:r>
          </a:p>
          <a:p>
            <a:pPr>
              <a:lnSpc>
                <a:spcPct val="150000"/>
              </a:lnSpc>
            </a:pPr>
            <a:r>
              <a:rPr lang="en-US" b="1" dirty="0"/>
              <a:t>Missing Documents</a:t>
            </a:r>
          </a:p>
          <a:p>
            <a:pPr>
              <a:lnSpc>
                <a:spcPct val="150000"/>
              </a:lnSpc>
            </a:pPr>
            <a:endParaRPr lang="en-US" b="1" dirty="0"/>
          </a:p>
          <a:p>
            <a:pPr>
              <a:lnSpc>
                <a:spcPct val="150000"/>
              </a:lnSpc>
            </a:pP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1C51396-7E60-504E-B2A7-85B8EB325359}"/>
              </a:ext>
            </a:extLst>
          </p:cNvPr>
          <p:cNvSpPr/>
          <p:nvPr/>
        </p:nvSpPr>
        <p:spPr>
          <a:xfrm>
            <a:off x="979716" y="5370895"/>
            <a:ext cx="947057" cy="359229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Search</a:t>
            </a:r>
          </a:p>
        </p:txBody>
      </p:sp>
    </p:spTree>
    <p:extLst>
      <p:ext uri="{BB962C8B-B14F-4D97-AF65-F5344CB8AC3E}">
        <p14:creationId xmlns:p14="http://schemas.microsoft.com/office/powerpoint/2010/main" val="41568423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E338537-B16F-4B46-BB95-3A8D40662312}"/>
              </a:ext>
            </a:extLst>
          </p:cNvPr>
          <p:cNvSpPr txBox="1"/>
          <p:nvPr/>
        </p:nvSpPr>
        <p:spPr>
          <a:xfrm>
            <a:off x="3980280" y="76200"/>
            <a:ext cx="33618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Personnel Search Results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3CC20E08-9CDD-5242-AAC3-4658FE611C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279241"/>
              </p:ext>
            </p:extLst>
          </p:nvPr>
        </p:nvGraphicFramePr>
        <p:xfrm>
          <a:off x="1008742" y="893838"/>
          <a:ext cx="10432145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544">
                  <a:extLst>
                    <a:ext uri="{9D8B030D-6E8A-4147-A177-3AD203B41FA5}">
                      <a16:colId xmlns:a16="http://schemas.microsoft.com/office/drawing/2014/main" val="2589385310"/>
                    </a:ext>
                  </a:extLst>
                </a:gridCol>
                <a:gridCol w="1883228">
                  <a:extLst>
                    <a:ext uri="{9D8B030D-6E8A-4147-A177-3AD203B41FA5}">
                      <a16:colId xmlns:a16="http://schemas.microsoft.com/office/drawing/2014/main" val="3440196259"/>
                    </a:ext>
                  </a:extLst>
                </a:gridCol>
                <a:gridCol w="1513115">
                  <a:extLst>
                    <a:ext uri="{9D8B030D-6E8A-4147-A177-3AD203B41FA5}">
                      <a16:colId xmlns:a16="http://schemas.microsoft.com/office/drawing/2014/main" val="549436197"/>
                    </a:ext>
                  </a:extLst>
                </a:gridCol>
                <a:gridCol w="2100942">
                  <a:extLst>
                    <a:ext uri="{9D8B030D-6E8A-4147-A177-3AD203B41FA5}">
                      <a16:colId xmlns:a16="http://schemas.microsoft.com/office/drawing/2014/main" val="4002394114"/>
                    </a:ext>
                  </a:extLst>
                </a:gridCol>
                <a:gridCol w="2079172">
                  <a:extLst>
                    <a:ext uri="{9D8B030D-6E8A-4147-A177-3AD203B41FA5}">
                      <a16:colId xmlns:a16="http://schemas.microsoft.com/office/drawing/2014/main" val="392207502"/>
                    </a:ext>
                  </a:extLst>
                </a:gridCol>
                <a:gridCol w="2558144">
                  <a:extLst>
                    <a:ext uri="{9D8B030D-6E8A-4147-A177-3AD203B41FA5}">
                      <a16:colId xmlns:a16="http://schemas.microsoft.com/office/drawing/2014/main" val="354430059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First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Last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Date of Hire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NY State Position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Clinical Lab Position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82301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Megan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O’Connor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12/18/2018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Accessioner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Laboratory Accessioner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1593807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297EC3E9-C975-E442-A4EC-FCEBDC3BE032}"/>
              </a:ext>
            </a:extLst>
          </p:cNvPr>
          <p:cNvSpPr/>
          <p:nvPr/>
        </p:nvSpPr>
        <p:spPr>
          <a:xfrm>
            <a:off x="1008742" y="1991491"/>
            <a:ext cx="947057" cy="359229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Select</a:t>
            </a:r>
          </a:p>
        </p:txBody>
      </p:sp>
    </p:spTree>
    <p:extLst>
      <p:ext uri="{BB962C8B-B14F-4D97-AF65-F5344CB8AC3E}">
        <p14:creationId xmlns:p14="http://schemas.microsoft.com/office/powerpoint/2010/main" val="35179976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96423F0-96EB-4449-9B1E-7213006FD9E3}"/>
              </a:ext>
            </a:extLst>
          </p:cNvPr>
          <p:cNvSpPr txBox="1"/>
          <p:nvPr/>
        </p:nvSpPr>
        <p:spPr>
          <a:xfrm>
            <a:off x="4427565" y="57089"/>
            <a:ext cx="26228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Personnel Details View</a:t>
            </a:r>
          </a:p>
        </p:txBody>
      </p:sp>
      <p:sp>
        <p:nvSpPr>
          <p:cNvPr id="5" name="Folded Corner 4">
            <a:extLst>
              <a:ext uri="{FF2B5EF4-FFF2-40B4-BE49-F238E27FC236}">
                <a16:creationId xmlns:a16="http://schemas.microsoft.com/office/drawing/2014/main" id="{DB87F8A6-FD87-0743-A56B-20C2E3614876}"/>
              </a:ext>
            </a:extLst>
          </p:cNvPr>
          <p:cNvSpPr/>
          <p:nvPr/>
        </p:nvSpPr>
        <p:spPr>
          <a:xfrm>
            <a:off x="6929696" y="1012371"/>
            <a:ext cx="450053" cy="587829"/>
          </a:xfrm>
          <a:prstGeom prst="foldedCorne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lded Corner 5">
            <a:extLst>
              <a:ext uri="{FF2B5EF4-FFF2-40B4-BE49-F238E27FC236}">
                <a16:creationId xmlns:a16="http://schemas.microsoft.com/office/drawing/2014/main" id="{1B390290-AECC-3A42-9988-1058E0BEC420}"/>
              </a:ext>
            </a:extLst>
          </p:cNvPr>
          <p:cNvSpPr/>
          <p:nvPr/>
        </p:nvSpPr>
        <p:spPr>
          <a:xfrm>
            <a:off x="7992744" y="1012371"/>
            <a:ext cx="450053" cy="587829"/>
          </a:xfrm>
          <a:prstGeom prst="foldedCorne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0BA4694-8752-8F41-BB54-AC94955B75D4}"/>
              </a:ext>
            </a:extLst>
          </p:cNvPr>
          <p:cNvSpPr txBox="1"/>
          <p:nvPr/>
        </p:nvSpPr>
        <p:spPr>
          <a:xfrm>
            <a:off x="6335733" y="643039"/>
            <a:ext cx="114223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/>
              <a:t>Credentials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92F2A8C-EFAC-1A44-87DF-DEFA3590E845}"/>
              </a:ext>
            </a:extLst>
          </p:cNvPr>
          <p:cNvSpPr txBox="1"/>
          <p:nvPr/>
        </p:nvSpPr>
        <p:spPr>
          <a:xfrm>
            <a:off x="6821532" y="1600200"/>
            <a:ext cx="70884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Diploma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F40DFEF-423D-5D4F-A399-C2CC6DBAB002}"/>
              </a:ext>
            </a:extLst>
          </p:cNvPr>
          <p:cNvSpPr txBox="1"/>
          <p:nvPr/>
        </p:nvSpPr>
        <p:spPr>
          <a:xfrm>
            <a:off x="7787492" y="1600200"/>
            <a:ext cx="86055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Transcripts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58E13E1-ABED-7B4D-97CC-9C3FA95CA648}"/>
              </a:ext>
            </a:extLst>
          </p:cNvPr>
          <p:cNvSpPr txBox="1"/>
          <p:nvPr/>
        </p:nvSpPr>
        <p:spPr>
          <a:xfrm>
            <a:off x="599478" y="675696"/>
            <a:ext cx="4608954" cy="43242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tabLst>
                <a:tab pos="1938338" algn="l"/>
              </a:tabLst>
            </a:pPr>
            <a:r>
              <a:rPr lang="en-US" sz="1600" b="1" dirty="0"/>
              <a:t>Name	</a:t>
            </a:r>
            <a:r>
              <a:rPr lang="en-US" sz="1600" b="1" dirty="0">
                <a:solidFill>
                  <a:schemeClr val="accent6">
                    <a:lumMod val="50000"/>
                  </a:schemeClr>
                </a:solidFill>
              </a:rPr>
              <a:t>O’Connor, Megan</a:t>
            </a:r>
          </a:p>
          <a:p>
            <a:pPr>
              <a:tabLst>
                <a:tab pos="1938338" algn="l"/>
              </a:tabLst>
            </a:pPr>
            <a:r>
              <a:rPr lang="en-US" sz="1600" b="1" dirty="0"/>
              <a:t>College/University 	</a:t>
            </a:r>
            <a:r>
              <a:rPr lang="en-US" sz="1600" dirty="0"/>
              <a:t>Stanford University (05/2017)</a:t>
            </a:r>
            <a:endParaRPr lang="en-US" sz="1600" b="1" dirty="0"/>
          </a:p>
          <a:p>
            <a:pPr>
              <a:tabLst>
                <a:tab pos="1938338" algn="l"/>
              </a:tabLst>
            </a:pPr>
            <a:r>
              <a:rPr lang="en-US" sz="1600" b="1" dirty="0"/>
              <a:t>Degree:	</a:t>
            </a:r>
            <a:r>
              <a:rPr lang="en-US" sz="1600" dirty="0"/>
              <a:t>Biochemistry,</a:t>
            </a:r>
            <a:r>
              <a:rPr lang="en-US" sz="1600" b="1" dirty="0"/>
              <a:t> </a:t>
            </a:r>
            <a:r>
              <a:rPr lang="en-US" sz="1600" dirty="0"/>
              <a:t>B.S. </a:t>
            </a:r>
            <a:endParaRPr lang="en-US" sz="1600" b="1" dirty="0"/>
          </a:p>
          <a:p>
            <a:pPr>
              <a:tabLst>
                <a:tab pos="1938338" algn="l"/>
              </a:tabLst>
            </a:pPr>
            <a:r>
              <a:rPr lang="en-US" sz="1600" b="1" dirty="0"/>
              <a:t>Hired Date	</a:t>
            </a:r>
            <a:r>
              <a:rPr lang="en-US" sz="1600" dirty="0"/>
              <a:t>12/18/2018</a:t>
            </a:r>
          </a:p>
          <a:p>
            <a:pPr>
              <a:tabLst>
                <a:tab pos="1938338" algn="l"/>
              </a:tabLst>
            </a:pPr>
            <a:r>
              <a:rPr lang="en-US" sz="1600" b="1" dirty="0"/>
              <a:t>Termination Date 	</a:t>
            </a:r>
            <a:r>
              <a:rPr lang="en-US" sz="1600" dirty="0"/>
              <a:t>N/A</a:t>
            </a:r>
          </a:p>
          <a:p>
            <a:endParaRPr lang="en-US" sz="1100" b="1" dirty="0"/>
          </a:p>
          <a:p>
            <a:r>
              <a:rPr lang="en-US" sz="1600" b="1" dirty="0"/>
              <a:t>Color Blindness Test</a:t>
            </a:r>
            <a:r>
              <a:rPr lang="en-US" sz="1400" b="1" dirty="0"/>
              <a:t>  	    </a:t>
            </a:r>
            <a:r>
              <a:rPr lang="en-US" sz="1400" u="sng" dirty="0">
                <a:solidFill>
                  <a:schemeClr val="accent1">
                    <a:lumMod val="75000"/>
                  </a:schemeClr>
                </a:solidFill>
              </a:rPr>
              <a:t>12/18/2018</a:t>
            </a:r>
            <a:r>
              <a:rPr lang="en-US" b="1" dirty="0"/>
              <a:t> </a:t>
            </a:r>
          </a:p>
          <a:p>
            <a:pPr>
              <a:tabLst>
                <a:tab pos="1995488" algn="l"/>
              </a:tabLst>
            </a:pPr>
            <a:r>
              <a:rPr lang="en-US" sz="1600" b="1" dirty="0"/>
              <a:t>Years Experience</a:t>
            </a:r>
            <a:r>
              <a:rPr lang="en-US" b="1" dirty="0"/>
              <a:t>	</a:t>
            </a:r>
            <a:r>
              <a:rPr lang="en-US" dirty="0"/>
              <a:t>2</a:t>
            </a:r>
            <a:endParaRPr lang="en-US" b="1" dirty="0"/>
          </a:p>
          <a:p>
            <a:endParaRPr lang="en-US" sz="1600" b="1" dirty="0"/>
          </a:p>
          <a:p>
            <a:r>
              <a:rPr lang="en-US" sz="1600" b="1" dirty="0"/>
              <a:t>New York Positions</a:t>
            </a:r>
          </a:p>
          <a:p>
            <a:endParaRPr lang="en-US" sz="2000" b="1" dirty="0"/>
          </a:p>
          <a:p>
            <a:endParaRPr lang="en-US" sz="1600" b="1" dirty="0"/>
          </a:p>
          <a:p>
            <a:endParaRPr lang="en-US" sz="1600" b="1" dirty="0"/>
          </a:p>
          <a:p>
            <a:endParaRPr lang="en-US" sz="1600" b="1" dirty="0"/>
          </a:p>
          <a:p>
            <a:endParaRPr lang="en-US" sz="1600" b="1" dirty="0"/>
          </a:p>
          <a:p>
            <a:endParaRPr lang="en-US" sz="1600" b="1" dirty="0"/>
          </a:p>
          <a:p>
            <a:r>
              <a:rPr lang="en-US" sz="1600" b="1" dirty="0"/>
              <a:t>Clinical Laboratory Positions</a:t>
            </a:r>
          </a:p>
        </p:txBody>
      </p:sp>
      <p:sp>
        <p:nvSpPr>
          <p:cNvPr id="12" name="Folded Corner 11">
            <a:extLst>
              <a:ext uri="{FF2B5EF4-FFF2-40B4-BE49-F238E27FC236}">
                <a16:creationId xmlns:a16="http://schemas.microsoft.com/office/drawing/2014/main" id="{FD51BFB6-481D-0E49-8731-677302875984}"/>
              </a:ext>
            </a:extLst>
          </p:cNvPr>
          <p:cNvSpPr/>
          <p:nvPr/>
        </p:nvSpPr>
        <p:spPr>
          <a:xfrm>
            <a:off x="6929696" y="2517382"/>
            <a:ext cx="450053" cy="587829"/>
          </a:xfrm>
          <a:prstGeom prst="foldedCorner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olded Corner 12">
            <a:extLst>
              <a:ext uri="{FF2B5EF4-FFF2-40B4-BE49-F238E27FC236}">
                <a16:creationId xmlns:a16="http://schemas.microsoft.com/office/drawing/2014/main" id="{FF367FDA-59DA-6140-B41A-CF57DDD2080F}"/>
              </a:ext>
            </a:extLst>
          </p:cNvPr>
          <p:cNvSpPr/>
          <p:nvPr/>
        </p:nvSpPr>
        <p:spPr>
          <a:xfrm>
            <a:off x="7996535" y="2517382"/>
            <a:ext cx="450053" cy="587829"/>
          </a:xfrm>
          <a:prstGeom prst="foldedCorne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A78166D-AC56-AD4F-9BE2-9A44FA1A7308}"/>
              </a:ext>
            </a:extLst>
          </p:cNvPr>
          <p:cNvSpPr txBox="1"/>
          <p:nvPr/>
        </p:nvSpPr>
        <p:spPr>
          <a:xfrm>
            <a:off x="6335733" y="2148050"/>
            <a:ext cx="335489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/>
              <a:t>Laboratory Competency Assessments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69CD9F6-8B8D-4F44-ADC5-0E289C18E71F}"/>
              </a:ext>
            </a:extLst>
          </p:cNvPr>
          <p:cNvSpPr txBox="1"/>
          <p:nvPr/>
        </p:nvSpPr>
        <p:spPr>
          <a:xfrm>
            <a:off x="6632784" y="3105211"/>
            <a:ext cx="10438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Annual Req</a:t>
            </a:r>
          </a:p>
          <a:p>
            <a:pPr algn="ctr"/>
            <a:r>
              <a:rPr lang="en-US" sz="1200" dirty="0"/>
              <a:t>&lt; 10/10/2019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C37A7B4-5D83-4443-AC82-8EA447396696}"/>
              </a:ext>
            </a:extLst>
          </p:cNvPr>
          <p:cNvSpPr txBox="1"/>
          <p:nvPr/>
        </p:nvSpPr>
        <p:spPr>
          <a:xfrm>
            <a:off x="7755729" y="3105211"/>
            <a:ext cx="9316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Advanced</a:t>
            </a:r>
          </a:p>
          <a:p>
            <a:pPr algn="ctr"/>
            <a:r>
              <a:rPr lang="en-US" sz="1200" dirty="0"/>
              <a:t>10/14/2018</a:t>
            </a:r>
          </a:p>
        </p:txBody>
      </p:sp>
      <p:sp>
        <p:nvSpPr>
          <p:cNvPr id="17" name="Folded Corner 16">
            <a:extLst>
              <a:ext uri="{FF2B5EF4-FFF2-40B4-BE49-F238E27FC236}">
                <a16:creationId xmlns:a16="http://schemas.microsoft.com/office/drawing/2014/main" id="{F4FA726B-C5C3-D940-BE53-0AD1C76FA459}"/>
              </a:ext>
            </a:extLst>
          </p:cNvPr>
          <p:cNvSpPr/>
          <p:nvPr/>
        </p:nvSpPr>
        <p:spPr>
          <a:xfrm>
            <a:off x="9118110" y="2517382"/>
            <a:ext cx="450053" cy="587829"/>
          </a:xfrm>
          <a:prstGeom prst="foldedCorne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412A01B-4EE9-F44D-AE4E-C4C9042268F2}"/>
              </a:ext>
            </a:extLst>
          </p:cNvPr>
          <p:cNvSpPr txBox="1"/>
          <p:nvPr/>
        </p:nvSpPr>
        <p:spPr>
          <a:xfrm>
            <a:off x="8916577" y="3105211"/>
            <a:ext cx="8531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Initial</a:t>
            </a:r>
          </a:p>
          <a:p>
            <a:pPr algn="ctr"/>
            <a:r>
              <a:rPr lang="en-US" sz="1200" dirty="0"/>
              <a:t>3/16/2018</a:t>
            </a:r>
          </a:p>
        </p:txBody>
      </p:sp>
      <p:sp>
        <p:nvSpPr>
          <p:cNvPr id="20" name="Folded Corner 19">
            <a:extLst>
              <a:ext uri="{FF2B5EF4-FFF2-40B4-BE49-F238E27FC236}">
                <a16:creationId xmlns:a16="http://schemas.microsoft.com/office/drawing/2014/main" id="{00E6980A-985C-A243-9A1B-1BC4FAD95709}"/>
              </a:ext>
            </a:extLst>
          </p:cNvPr>
          <p:cNvSpPr/>
          <p:nvPr/>
        </p:nvSpPr>
        <p:spPr>
          <a:xfrm>
            <a:off x="6929696" y="4135965"/>
            <a:ext cx="450053" cy="587829"/>
          </a:xfrm>
          <a:prstGeom prst="foldedCorner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olded Corner 20">
            <a:extLst>
              <a:ext uri="{FF2B5EF4-FFF2-40B4-BE49-F238E27FC236}">
                <a16:creationId xmlns:a16="http://schemas.microsoft.com/office/drawing/2014/main" id="{E374DC94-CDC4-2D48-903A-CFBB6BF16CC5}"/>
              </a:ext>
            </a:extLst>
          </p:cNvPr>
          <p:cNvSpPr/>
          <p:nvPr/>
        </p:nvSpPr>
        <p:spPr>
          <a:xfrm>
            <a:off x="7996535" y="4135965"/>
            <a:ext cx="450053" cy="587829"/>
          </a:xfrm>
          <a:prstGeom prst="foldedCorne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FA9425E-1B38-454A-90F9-BC6C625C030F}"/>
              </a:ext>
            </a:extLst>
          </p:cNvPr>
          <p:cNvSpPr txBox="1"/>
          <p:nvPr/>
        </p:nvSpPr>
        <p:spPr>
          <a:xfrm>
            <a:off x="6365609" y="3766633"/>
            <a:ext cx="8637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/>
              <a:t>Training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1D35692-9EAA-BA41-BDBA-7385D64BD7B7}"/>
              </a:ext>
            </a:extLst>
          </p:cNvPr>
          <p:cNvSpPr txBox="1"/>
          <p:nvPr/>
        </p:nvSpPr>
        <p:spPr>
          <a:xfrm>
            <a:off x="6587483" y="4723794"/>
            <a:ext cx="11344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Safety (Annual)</a:t>
            </a:r>
          </a:p>
          <a:p>
            <a:pPr algn="ctr"/>
            <a:r>
              <a:rPr lang="en-US" sz="1200" dirty="0"/>
              <a:t>2019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80510EF-8577-FF49-9B6F-285553BFB13B}"/>
              </a:ext>
            </a:extLst>
          </p:cNvPr>
          <p:cNvSpPr txBox="1"/>
          <p:nvPr/>
        </p:nvSpPr>
        <p:spPr>
          <a:xfrm>
            <a:off x="7699206" y="4723794"/>
            <a:ext cx="10447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Safety (Initial)</a:t>
            </a:r>
          </a:p>
          <a:p>
            <a:pPr algn="ctr"/>
            <a:r>
              <a:rPr lang="en-US" sz="1200" dirty="0"/>
              <a:t>12/21/2018</a:t>
            </a:r>
          </a:p>
        </p:txBody>
      </p:sp>
      <p:sp>
        <p:nvSpPr>
          <p:cNvPr id="27" name="Folded Corner 26">
            <a:extLst>
              <a:ext uri="{FF2B5EF4-FFF2-40B4-BE49-F238E27FC236}">
                <a16:creationId xmlns:a16="http://schemas.microsoft.com/office/drawing/2014/main" id="{2BF5D060-00C2-B547-B201-A543F4190E0C}"/>
              </a:ext>
            </a:extLst>
          </p:cNvPr>
          <p:cNvSpPr/>
          <p:nvPr/>
        </p:nvSpPr>
        <p:spPr>
          <a:xfrm>
            <a:off x="6929696" y="5657972"/>
            <a:ext cx="450053" cy="587829"/>
          </a:xfrm>
          <a:prstGeom prst="foldedCorne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olded Corner 27">
            <a:extLst>
              <a:ext uri="{FF2B5EF4-FFF2-40B4-BE49-F238E27FC236}">
                <a16:creationId xmlns:a16="http://schemas.microsoft.com/office/drawing/2014/main" id="{021416CC-F402-C849-884B-8A57809C2D18}"/>
              </a:ext>
            </a:extLst>
          </p:cNvPr>
          <p:cNvSpPr/>
          <p:nvPr/>
        </p:nvSpPr>
        <p:spPr>
          <a:xfrm>
            <a:off x="7996535" y="5657972"/>
            <a:ext cx="450053" cy="587829"/>
          </a:xfrm>
          <a:prstGeom prst="foldedCorne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DC26D8A3-70D4-A34F-B0D8-6EA49F576DC5}"/>
              </a:ext>
            </a:extLst>
          </p:cNvPr>
          <p:cNvSpPr txBox="1"/>
          <p:nvPr/>
        </p:nvSpPr>
        <p:spPr>
          <a:xfrm>
            <a:off x="6365609" y="5288640"/>
            <a:ext cx="340407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/>
              <a:t>Technician Continuing Education Tests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9EFC465-427D-E049-8E52-AEA7EFF6F97D}"/>
              </a:ext>
            </a:extLst>
          </p:cNvPr>
          <p:cNvSpPr txBox="1"/>
          <p:nvPr/>
        </p:nvSpPr>
        <p:spPr>
          <a:xfrm>
            <a:off x="6789815" y="6245801"/>
            <a:ext cx="7298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October </a:t>
            </a:r>
          </a:p>
          <a:p>
            <a:pPr algn="ctr"/>
            <a:r>
              <a:rPr lang="en-US" sz="1200" dirty="0"/>
              <a:t>2019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A07073EB-24BE-0B4A-88AF-09C0493EBDE4}"/>
              </a:ext>
            </a:extLst>
          </p:cNvPr>
          <p:cNvSpPr txBox="1"/>
          <p:nvPr/>
        </p:nvSpPr>
        <p:spPr>
          <a:xfrm>
            <a:off x="7785769" y="6245801"/>
            <a:ext cx="8715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September</a:t>
            </a:r>
          </a:p>
          <a:p>
            <a:pPr algn="ctr"/>
            <a:r>
              <a:rPr lang="en-US" sz="1200" dirty="0"/>
              <a:t>2019</a:t>
            </a:r>
          </a:p>
        </p:txBody>
      </p:sp>
      <p:sp>
        <p:nvSpPr>
          <p:cNvPr id="32" name="Folded Corner 31">
            <a:extLst>
              <a:ext uri="{FF2B5EF4-FFF2-40B4-BE49-F238E27FC236}">
                <a16:creationId xmlns:a16="http://schemas.microsoft.com/office/drawing/2014/main" id="{B89193FF-D5B9-134D-B66C-F8AAA67CEF2E}"/>
              </a:ext>
            </a:extLst>
          </p:cNvPr>
          <p:cNvSpPr/>
          <p:nvPr/>
        </p:nvSpPr>
        <p:spPr>
          <a:xfrm>
            <a:off x="9118110" y="5657972"/>
            <a:ext cx="450053" cy="587829"/>
          </a:xfrm>
          <a:prstGeom prst="foldedCorne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932F821-C151-8C4A-BF40-DAC4AC0C11F0}"/>
              </a:ext>
            </a:extLst>
          </p:cNvPr>
          <p:cNvSpPr txBox="1"/>
          <p:nvPr/>
        </p:nvSpPr>
        <p:spPr>
          <a:xfrm>
            <a:off x="9034462" y="6245801"/>
            <a:ext cx="6173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August</a:t>
            </a:r>
          </a:p>
          <a:p>
            <a:pPr algn="ctr"/>
            <a:r>
              <a:rPr lang="en-US" sz="1200" dirty="0"/>
              <a:t>2019</a:t>
            </a:r>
          </a:p>
        </p:txBody>
      </p:sp>
      <p:sp>
        <p:nvSpPr>
          <p:cNvPr id="34" name="Folded Corner 33">
            <a:extLst>
              <a:ext uri="{FF2B5EF4-FFF2-40B4-BE49-F238E27FC236}">
                <a16:creationId xmlns:a16="http://schemas.microsoft.com/office/drawing/2014/main" id="{DA7B0404-17A9-0D4E-8EF2-4A01267960BC}"/>
              </a:ext>
            </a:extLst>
          </p:cNvPr>
          <p:cNvSpPr/>
          <p:nvPr/>
        </p:nvSpPr>
        <p:spPr>
          <a:xfrm>
            <a:off x="10122968" y="5657972"/>
            <a:ext cx="450053" cy="587829"/>
          </a:xfrm>
          <a:prstGeom prst="foldedCorne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5CE81ECD-1B22-114A-9063-2FF31882FF14}"/>
              </a:ext>
            </a:extLst>
          </p:cNvPr>
          <p:cNvSpPr txBox="1"/>
          <p:nvPr/>
        </p:nvSpPr>
        <p:spPr>
          <a:xfrm>
            <a:off x="10098566" y="6245801"/>
            <a:ext cx="49885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July</a:t>
            </a:r>
          </a:p>
          <a:p>
            <a:pPr algn="ctr"/>
            <a:r>
              <a:rPr lang="en-US" sz="1200" dirty="0"/>
              <a:t>2019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2338A5D5-2E60-4040-991E-646C4143DFDA}"/>
              </a:ext>
            </a:extLst>
          </p:cNvPr>
          <p:cNvSpPr/>
          <p:nvPr/>
        </p:nvSpPr>
        <p:spPr>
          <a:xfrm>
            <a:off x="10850011" y="6076524"/>
            <a:ext cx="74251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u="sng" dirty="0">
                <a:solidFill>
                  <a:schemeClr val="accent1">
                    <a:lumMod val="75000"/>
                  </a:schemeClr>
                </a:solidFill>
              </a:rPr>
              <a:t>See All</a:t>
            </a:r>
            <a:endParaRPr lang="en-US" sz="1600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622C0926-6223-E845-9890-D0902A4299BA}"/>
              </a:ext>
            </a:extLst>
          </p:cNvPr>
          <p:cNvSpPr/>
          <p:nvPr/>
        </p:nvSpPr>
        <p:spPr>
          <a:xfrm>
            <a:off x="599478" y="6263547"/>
            <a:ext cx="18371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u="sng" dirty="0">
                <a:solidFill>
                  <a:schemeClr val="accent1">
                    <a:lumMod val="75000"/>
                  </a:schemeClr>
                </a:solidFill>
              </a:rPr>
              <a:t>Edit (Admin Only)</a:t>
            </a:r>
            <a:endParaRPr lang="en-US" dirty="0"/>
          </a:p>
        </p:txBody>
      </p:sp>
      <p:graphicFrame>
        <p:nvGraphicFramePr>
          <p:cNvPr id="38" name="Table 37">
            <a:extLst>
              <a:ext uri="{FF2B5EF4-FFF2-40B4-BE49-F238E27FC236}">
                <a16:creationId xmlns:a16="http://schemas.microsoft.com/office/drawing/2014/main" id="{226708E7-D2A2-5D4F-B8D0-FA82CB63A9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5200475"/>
              </p:ext>
            </p:extLst>
          </p:nvPr>
        </p:nvGraphicFramePr>
        <p:xfrm>
          <a:off x="725324" y="4927234"/>
          <a:ext cx="5163846" cy="103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5875">
                  <a:extLst>
                    <a:ext uri="{9D8B030D-6E8A-4147-A177-3AD203B41FA5}">
                      <a16:colId xmlns:a16="http://schemas.microsoft.com/office/drawing/2014/main" val="1129041560"/>
                    </a:ext>
                  </a:extLst>
                </a:gridCol>
                <a:gridCol w="1994364">
                  <a:extLst>
                    <a:ext uri="{9D8B030D-6E8A-4147-A177-3AD203B41FA5}">
                      <a16:colId xmlns:a16="http://schemas.microsoft.com/office/drawing/2014/main" val="1591502542"/>
                    </a:ext>
                  </a:extLst>
                </a:gridCol>
                <a:gridCol w="1583703">
                  <a:extLst>
                    <a:ext uri="{9D8B030D-6E8A-4147-A177-3AD203B41FA5}">
                      <a16:colId xmlns:a16="http://schemas.microsoft.com/office/drawing/2014/main" val="2377906968"/>
                    </a:ext>
                  </a:extLst>
                </a:gridCol>
                <a:gridCol w="449904">
                  <a:extLst>
                    <a:ext uri="{9D8B030D-6E8A-4147-A177-3AD203B41FA5}">
                      <a16:colId xmlns:a16="http://schemas.microsoft.com/office/drawing/2014/main" val="1296937535"/>
                    </a:ext>
                  </a:extLst>
                </a:gridCol>
              </a:tblGrid>
              <a:tr h="251195">
                <a:tc>
                  <a:txBody>
                    <a:bodyPr/>
                    <a:lstStyle/>
                    <a:p>
                      <a:r>
                        <a:rPr lang="en-US" sz="1100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Title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Position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JD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7230268"/>
                  </a:ext>
                </a:extLst>
              </a:tr>
              <a:tr h="251195">
                <a:tc>
                  <a:txBody>
                    <a:bodyPr/>
                    <a:lstStyle/>
                    <a:p>
                      <a:r>
                        <a:rPr lang="en-US" sz="1100" dirty="0"/>
                        <a:t>12/18/2018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Laboratory Accessioner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Accessioner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8759166"/>
                  </a:ext>
                </a:extLst>
              </a:tr>
              <a:tr h="251195">
                <a:tc>
                  <a:txBody>
                    <a:bodyPr/>
                    <a:lstStyle/>
                    <a:p>
                      <a:r>
                        <a:rPr lang="en-US" sz="1100" dirty="0"/>
                        <a:t>3/4/2019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Laboratory Technician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Lab Technician 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0366041"/>
                  </a:ext>
                </a:extLst>
              </a:tr>
              <a:tr h="251195">
                <a:tc>
                  <a:txBody>
                    <a:bodyPr/>
                    <a:lstStyle/>
                    <a:p>
                      <a:r>
                        <a:rPr lang="en-US" sz="1100" dirty="0"/>
                        <a:t>4/6/2019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Laboratory Technician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Lab Technician 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0125985"/>
                  </a:ext>
                </a:extLst>
              </a:tr>
            </a:tbl>
          </a:graphicData>
        </a:graphic>
      </p:graphicFrame>
      <p:graphicFrame>
        <p:nvGraphicFramePr>
          <p:cNvPr id="39" name="Table 38">
            <a:extLst>
              <a:ext uri="{FF2B5EF4-FFF2-40B4-BE49-F238E27FC236}">
                <a16:creationId xmlns:a16="http://schemas.microsoft.com/office/drawing/2014/main" id="{CB304F78-E448-A744-9880-99F84C25B2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1757344"/>
              </p:ext>
            </p:extLst>
          </p:nvPr>
        </p:nvGraphicFramePr>
        <p:xfrm>
          <a:off x="725324" y="3172127"/>
          <a:ext cx="5163845" cy="1203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9305">
                  <a:extLst>
                    <a:ext uri="{9D8B030D-6E8A-4147-A177-3AD203B41FA5}">
                      <a16:colId xmlns:a16="http://schemas.microsoft.com/office/drawing/2014/main" val="1129041560"/>
                    </a:ext>
                  </a:extLst>
                </a:gridCol>
                <a:gridCol w="1513114">
                  <a:extLst>
                    <a:ext uri="{9D8B030D-6E8A-4147-A177-3AD203B41FA5}">
                      <a16:colId xmlns:a16="http://schemas.microsoft.com/office/drawing/2014/main" val="1591502542"/>
                    </a:ext>
                  </a:extLst>
                </a:gridCol>
                <a:gridCol w="1970314">
                  <a:extLst>
                    <a:ext uri="{9D8B030D-6E8A-4147-A177-3AD203B41FA5}">
                      <a16:colId xmlns:a16="http://schemas.microsoft.com/office/drawing/2014/main" val="2377906968"/>
                    </a:ext>
                  </a:extLst>
                </a:gridCol>
                <a:gridCol w="751112">
                  <a:extLst>
                    <a:ext uri="{9D8B030D-6E8A-4147-A177-3AD203B41FA5}">
                      <a16:colId xmlns:a16="http://schemas.microsoft.com/office/drawing/2014/main" val="938708168"/>
                    </a:ext>
                  </a:extLst>
                </a:gridCol>
              </a:tblGrid>
              <a:tr h="251195">
                <a:tc>
                  <a:txBody>
                    <a:bodyPr/>
                    <a:lstStyle/>
                    <a:p>
                      <a:r>
                        <a:rPr lang="en-US" sz="1100" dirty="0"/>
                        <a:t>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Title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Position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err="1"/>
                        <a:t>Regist</a:t>
                      </a:r>
                      <a:r>
                        <a:rPr lang="en-US" sz="1100" dirty="0"/>
                        <a:t> #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7230268"/>
                  </a:ext>
                </a:extLst>
              </a:tr>
              <a:tr h="251195">
                <a:tc>
                  <a:txBody>
                    <a:bodyPr/>
                    <a:lstStyle/>
                    <a:p>
                      <a:r>
                        <a:rPr lang="en-US" sz="1100" dirty="0"/>
                        <a:t>12/18/2018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Laboratory Accessioner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Accessioner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N/A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8759166"/>
                  </a:ext>
                </a:extLst>
              </a:tr>
              <a:tr h="251195">
                <a:tc>
                  <a:txBody>
                    <a:bodyPr/>
                    <a:lstStyle/>
                    <a:p>
                      <a:r>
                        <a:rPr lang="en-US" sz="1100" dirty="0"/>
                        <a:t>3/4/2019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Medical Laboratory Technician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Medical Laboratory Technician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N/A</a:t>
                      </a:r>
                    </a:p>
                    <a:p>
                      <a:endParaRPr 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0366041"/>
                  </a:ext>
                </a:extLst>
              </a:tr>
              <a:tr h="251195">
                <a:tc>
                  <a:txBody>
                    <a:bodyPr/>
                    <a:lstStyle/>
                    <a:p>
                      <a:r>
                        <a:rPr lang="en-US" sz="1100" dirty="0"/>
                        <a:t>4/6/2019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Medical Technologist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/>
                        <a:t>Medical Technologist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N/A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0125985"/>
                  </a:ext>
                </a:extLst>
              </a:tr>
            </a:tbl>
          </a:graphicData>
        </a:graphic>
      </p:graphicFrame>
      <p:sp>
        <p:nvSpPr>
          <p:cNvPr id="40" name="TextBox 39">
            <a:extLst>
              <a:ext uri="{FF2B5EF4-FFF2-40B4-BE49-F238E27FC236}">
                <a16:creationId xmlns:a16="http://schemas.microsoft.com/office/drawing/2014/main" id="{DD470090-9A46-2548-BDA9-6A574B1E626F}"/>
              </a:ext>
            </a:extLst>
          </p:cNvPr>
          <p:cNvSpPr txBox="1"/>
          <p:nvPr/>
        </p:nvSpPr>
        <p:spPr>
          <a:xfrm>
            <a:off x="5447457" y="2885889"/>
            <a:ext cx="42447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u="sng" dirty="0">
                <a:solidFill>
                  <a:schemeClr val="accent6">
                    <a:lumMod val="50000"/>
                  </a:schemeClr>
                </a:solidFill>
              </a:rPr>
              <a:t>Edit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2020A69C-51B9-7348-8344-36DA3B52B0A4}"/>
              </a:ext>
            </a:extLst>
          </p:cNvPr>
          <p:cNvSpPr txBox="1"/>
          <p:nvPr/>
        </p:nvSpPr>
        <p:spPr>
          <a:xfrm>
            <a:off x="5473639" y="4637345"/>
            <a:ext cx="42447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u="sng" dirty="0">
                <a:solidFill>
                  <a:schemeClr val="accent6">
                    <a:lumMod val="50000"/>
                  </a:schemeClr>
                </a:solidFill>
              </a:rPr>
              <a:t>Edit</a:t>
            </a:r>
          </a:p>
        </p:txBody>
      </p:sp>
      <p:sp>
        <p:nvSpPr>
          <p:cNvPr id="42" name="Folded Corner 41">
            <a:extLst>
              <a:ext uri="{FF2B5EF4-FFF2-40B4-BE49-F238E27FC236}">
                <a16:creationId xmlns:a16="http://schemas.microsoft.com/office/drawing/2014/main" id="{1DFEAA89-BFD1-AD4B-802D-B0DD48086D56}"/>
              </a:ext>
            </a:extLst>
          </p:cNvPr>
          <p:cNvSpPr/>
          <p:nvPr/>
        </p:nvSpPr>
        <p:spPr>
          <a:xfrm>
            <a:off x="9118110" y="4135965"/>
            <a:ext cx="450053" cy="587829"/>
          </a:xfrm>
          <a:prstGeom prst="foldedCorne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19A2E76F-9511-0742-978C-1BFFA042D0EF}"/>
              </a:ext>
            </a:extLst>
          </p:cNvPr>
          <p:cNvSpPr txBox="1"/>
          <p:nvPr/>
        </p:nvSpPr>
        <p:spPr>
          <a:xfrm>
            <a:off x="8847584" y="4723794"/>
            <a:ext cx="9911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Training Logs</a:t>
            </a:r>
          </a:p>
          <a:p>
            <a:pPr algn="ctr"/>
            <a:r>
              <a:rPr lang="en-US" sz="1200" dirty="0"/>
              <a:t>2/21/2019</a:t>
            </a:r>
          </a:p>
        </p:txBody>
      </p:sp>
      <p:sp>
        <p:nvSpPr>
          <p:cNvPr id="48" name="Folded Corner 47">
            <a:extLst>
              <a:ext uri="{FF2B5EF4-FFF2-40B4-BE49-F238E27FC236}">
                <a16:creationId xmlns:a16="http://schemas.microsoft.com/office/drawing/2014/main" id="{66A306EB-13DF-A242-8184-7291EB5E63D2}"/>
              </a:ext>
            </a:extLst>
          </p:cNvPr>
          <p:cNvSpPr/>
          <p:nvPr/>
        </p:nvSpPr>
        <p:spPr>
          <a:xfrm>
            <a:off x="10094246" y="4135965"/>
            <a:ext cx="450053" cy="587829"/>
          </a:xfrm>
          <a:prstGeom prst="foldedCorne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77B5A449-4880-C444-9443-FC82DAFE8C87}"/>
              </a:ext>
            </a:extLst>
          </p:cNvPr>
          <p:cNvSpPr txBox="1"/>
          <p:nvPr/>
        </p:nvSpPr>
        <p:spPr>
          <a:xfrm>
            <a:off x="9931967" y="4723794"/>
            <a:ext cx="8531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/>
              <a:t>HIPPA</a:t>
            </a:r>
          </a:p>
          <a:p>
            <a:pPr algn="ctr"/>
            <a:r>
              <a:rPr lang="en-US" sz="1200" dirty="0"/>
              <a:t>2/21/2018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06C061EA-F841-0E49-A0AF-3498FFA0F3EE}"/>
              </a:ext>
            </a:extLst>
          </p:cNvPr>
          <p:cNvSpPr/>
          <p:nvPr/>
        </p:nvSpPr>
        <p:spPr>
          <a:xfrm>
            <a:off x="10850010" y="4844306"/>
            <a:ext cx="74251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u="sng" dirty="0">
                <a:solidFill>
                  <a:schemeClr val="accent1">
                    <a:lumMod val="75000"/>
                  </a:schemeClr>
                </a:solidFill>
              </a:rPr>
              <a:t>See All</a:t>
            </a:r>
            <a:endParaRPr lang="en-US" sz="16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6F927BE-C9C6-E04B-9ED7-E647DF24C452}"/>
              </a:ext>
            </a:extLst>
          </p:cNvPr>
          <p:cNvSpPr txBox="1"/>
          <p:nvPr/>
        </p:nvSpPr>
        <p:spPr>
          <a:xfrm>
            <a:off x="4018818" y="5968811"/>
            <a:ext cx="191270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/>
              <a:t>JD = Authorized Job Description</a:t>
            </a:r>
          </a:p>
        </p:txBody>
      </p:sp>
      <p:sp>
        <p:nvSpPr>
          <p:cNvPr id="44" name="Folded Corner 43">
            <a:extLst>
              <a:ext uri="{FF2B5EF4-FFF2-40B4-BE49-F238E27FC236}">
                <a16:creationId xmlns:a16="http://schemas.microsoft.com/office/drawing/2014/main" id="{9108EDE5-BD47-2543-A5EB-D862D0E2D7FF}"/>
              </a:ext>
            </a:extLst>
          </p:cNvPr>
          <p:cNvSpPr/>
          <p:nvPr/>
        </p:nvSpPr>
        <p:spPr>
          <a:xfrm>
            <a:off x="5592677" y="5242556"/>
            <a:ext cx="101583" cy="132681"/>
          </a:xfrm>
          <a:prstGeom prst="foldedCorne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Folded Corner 44">
            <a:extLst>
              <a:ext uri="{FF2B5EF4-FFF2-40B4-BE49-F238E27FC236}">
                <a16:creationId xmlns:a16="http://schemas.microsoft.com/office/drawing/2014/main" id="{2FFC30A8-AF4D-8444-A90A-FE257A6649A8}"/>
              </a:ext>
            </a:extLst>
          </p:cNvPr>
          <p:cNvSpPr/>
          <p:nvPr/>
        </p:nvSpPr>
        <p:spPr>
          <a:xfrm>
            <a:off x="5592677" y="5767161"/>
            <a:ext cx="101583" cy="132681"/>
          </a:xfrm>
          <a:prstGeom prst="foldedCorne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Folded Corner 45">
            <a:extLst>
              <a:ext uri="{FF2B5EF4-FFF2-40B4-BE49-F238E27FC236}">
                <a16:creationId xmlns:a16="http://schemas.microsoft.com/office/drawing/2014/main" id="{D068E862-48F2-4E42-9781-0D66DBC3337B}"/>
              </a:ext>
            </a:extLst>
          </p:cNvPr>
          <p:cNvSpPr/>
          <p:nvPr/>
        </p:nvSpPr>
        <p:spPr>
          <a:xfrm>
            <a:off x="5586354" y="5494513"/>
            <a:ext cx="101583" cy="132681"/>
          </a:xfrm>
          <a:prstGeom prst="foldedCorne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4429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C5C6C3D4-F0AD-9947-B420-FC0C46189B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2517158"/>
              </p:ext>
            </p:extLst>
          </p:nvPr>
        </p:nvGraphicFramePr>
        <p:xfrm>
          <a:off x="366223" y="774569"/>
          <a:ext cx="9811920" cy="165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64942">
                  <a:extLst>
                    <a:ext uri="{9D8B030D-6E8A-4147-A177-3AD203B41FA5}">
                      <a16:colId xmlns:a16="http://schemas.microsoft.com/office/drawing/2014/main" val="1907787036"/>
                    </a:ext>
                  </a:extLst>
                </a:gridCol>
                <a:gridCol w="1659826">
                  <a:extLst>
                    <a:ext uri="{9D8B030D-6E8A-4147-A177-3AD203B41FA5}">
                      <a16:colId xmlns:a16="http://schemas.microsoft.com/office/drawing/2014/main" val="143739724"/>
                    </a:ext>
                  </a:extLst>
                </a:gridCol>
                <a:gridCol w="1962384">
                  <a:extLst>
                    <a:ext uri="{9D8B030D-6E8A-4147-A177-3AD203B41FA5}">
                      <a16:colId xmlns:a16="http://schemas.microsoft.com/office/drawing/2014/main" val="3806467161"/>
                    </a:ext>
                  </a:extLst>
                </a:gridCol>
                <a:gridCol w="1962384">
                  <a:extLst>
                    <a:ext uri="{9D8B030D-6E8A-4147-A177-3AD203B41FA5}">
                      <a16:colId xmlns:a16="http://schemas.microsoft.com/office/drawing/2014/main" val="3625450875"/>
                    </a:ext>
                  </a:extLst>
                </a:gridCol>
                <a:gridCol w="1962384">
                  <a:extLst>
                    <a:ext uri="{9D8B030D-6E8A-4147-A177-3AD203B41FA5}">
                      <a16:colId xmlns:a16="http://schemas.microsoft.com/office/drawing/2014/main" val="41147677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Diploma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Transcript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ASCP Board of Certification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NY State Cytotechnologist Registration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58910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Technician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9608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Cytotechnologist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6206908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BE338537-B16F-4B46-BB95-3A8D40662312}"/>
              </a:ext>
            </a:extLst>
          </p:cNvPr>
          <p:cNvSpPr txBox="1"/>
          <p:nvPr/>
        </p:nvSpPr>
        <p:spPr>
          <a:xfrm>
            <a:off x="366223" y="87086"/>
            <a:ext cx="16258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Credentials</a:t>
            </a:r>
          </a:p>
        </p:txBody>
      </p:sp>
    </p:spTree>
    <p:extLst>
      <p:ext uri="{BB962C8B-B14F-4D97-AF65-F5344CB8AC3E}">
        <p14:creationId xmlns:p14="http://schemas.microsoft.com/office/powerpoint/2010/main" val="35908808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4642</TotalTime>
  <Words>1290</Words>
  <Application>Microsoft Macintosh PowerPoint</Application>
  <PresentationFormat>Widescreen</PresentationFormat>
  <Paragraphs>609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7" baseType="lpstr">
      <vt:lpstr>Arial</vt:lpstr>
      <vt:lpstr>Calibri</vt:lpstr>
      <vt:lpstr>Calibri Light</vt:lpstr>
      <vt:lpstr>Courier New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Nataliya Adelson</dc:creator>
  <cp:lastModifiedBy>Nataliya Adelson</cp:lastModifiedBy>
  <cp:revision>99</cp:revision>
  <dcterms:created xsi:type="dcterms:W3CDTF">2019-10-23T12:38:31Z</dcterms:created>
  <dcterms:modified xsi:type="dcterms:W3CDTF">2019-11-01T14:00:40Z</dcterms:modified>
</cp:coreProperties>
</file>